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07"/>
  </p:notesMasterIdLst>
  <p:sldIdLst>
    <p:sldId id="444" r:id="rId2"/>
    <p:sldId id="309" r:id="rId3"/>
    <p:sldId id="315" r:id="rId4"/>
    <p:sldId id="445" r:id="rId5"/>
    <p:sldId id="446" r:id="rId6"/>
    <p:sldId id="447" r:id="rId7"/>
    <p:sldId id="448" r:id="rId8"/>
    <p:sldId id="449" r:id="rId9"/>
    <p:sldId id="555" r:id="rId10"/>
    <p:sldId id="556" r:id="rId11"/>
    <p:sldId id="450" r:id="rId12"/>
    <p:sldId id="451" r:id="rId13"/>
    <p:sldId id="452" r:id="rId14"/>
    <p:sldId id="453" r:id="rId15"/>
    <p:sldId id="454" r:id="rId16"/>
    <p:sldId id="455" r:id="rId17"/>
    <p:sldId id="557" r:id="rId18"/>
    <p:sldId id="456" r:id="rId19"/>
    <p:sldId id="457" r:id="rId20"/>
    <p:sldId id="458" r:id="rId21"/>
    <p:sldId id="548" r:id="rId22"/>
    <p:sldId id="460" r:id="rId23"/>
    <p:sldId id="461" r:id="rId24"/>
    <p:sldId id="462" r:id="rId25"/>
    <p:sldId id="463" r:id="rId26"/>
    <p:sldId id="464" r:id="rId27"/>
    <p:sldId id="551" r:id="rId28"/>
    <p:sldId id="465" r:id="rId29"/>
    <p:sldId id="466" r:id="rId30"/>
    <p:sldId id="467" r:id="rId31"/>
    <p:sldId id="468" r:id="rId32"/>
    <p:sldId id="469" r:id="rId33"/>
    <p:sldId id="470" r:id="rId34"/>
    <p:sldId id="471" r:id="rId35"/>
    <p:sldId id="472" r:id="rId36"/>
    <p:sldId id="473" r:id="rId37"/>
    <p:sldId id="474" r:id="rId38"/>
    <p:sldId id="475" r:id="rId39"/>
    <p:sldId id="476" r:id="rId40"/>
    <p:sldId id="477" r:id="rId41"/>
    <p:sldId id="558" r:id="rId42"/>
    <p:sldId id="478" r:id="rId43"/>
    <p:sldId id="552" r:id="rId44"/>
    <p:sldId id="479" r:id="rId45"/>
    <p:sldId id="480" r:id="rId46"/>
    <p:sldId id="481" r:id="rId47"/>
    <p:sldId id="482" r:id="rId48"/>
    <p:sldId id="483" r:id="rId49"/>
    <p:sldId id="484" r:id="rId50"/>
    <p:sldId id="485" r:id="rId51"/>
    <p:sldId id="486" r:id="rId52"/>
    <p:sldId id="487" r:id="rId53"/>
    <p:sldId id="488" r:id="rId54"/>
    <p:sldId id="489" r:id="rId55"/>
    <p:sldId id="490" r:id="rId56"/>
    <p:sldId id="559" r:id="rId57"/>
    <p:sldId id="554" r:id="rId58"/>
    <p:sldId id="492" r:id="rId59"/>
    <p:sldId id="493" r:id="rId60"/>
    <p:sldId id="494" r:id="rId61"/>
    <p:sldId id="495" r:id="rId62"/>
    <p:sldId id="496" r:id="rId63"/>
    <p:sldId id="497" r:id="rId64"/>
    <p:sldId id="498" r:id="rId65"/>
    <p:sldId id="553" r:id="rId66"/>
    <p:sldId id="499" r:id="rId67"/>
    <p:sldId id="500" r:id="rId68"/>
    <p:sldId id="501" r:id="rId69"/>
    <p:sldId id="502" r:id="rId70"/>
    <p:sldId id="549" r:id="rId71"/>
    <p:sldId id="503" r:id="rId72"/>
    <p:sldId id="504" r:id="rId73"/>
    <p:sldId id="505" r:id="rId74"/>
    <p:sldId id="560" r:id="rId75"/>
    <p:sldId id="506" r:id="rId76"/>
    <p:sldId id="507" r:id="rId77"/>
    <p:sldId id="508" r:id="rId78"/>
    <p:sldId id="509" r:id="rId79"/>
    <p:sldId id="510" r:id="rId80"/>
    <p:sldId id="511" r:id="rId81"/>
    <p:sldId id="550" r:id="rId82"/>
    <p:sldId id="512" r:id="rId83"/>
    <p:sldId id="513" r:id="rId84"/>
    <p:sldId id="514" r:id="rId85"/>
    <p:sldId id="563" r:id="rId86"/>
    <p:sldId id="515" r:id="rId87"/>
    <p:sldId id="516" r:id="rId88"/>
    <p:sldId id="517" r:id="rId89"/>
    <p:sldId id="518" r:id="rId90"/>
    <p:sldId id="519" r:id="rId91"/>
    <p:sldId id="520" r:id="rId92"/>
    <p:sldId id="521" r:id="rId93"/>
    <p:sldId id="522" r:id="rId94"/>
    <p:sldId id="523" r:id="rId95"/>
    <p:sldId id="524" r:id="rId96"/>
    <p:sldId id="525" r:id="rId97"/>
    <p:sldId id="526" r:id="rId98"/>
    <p:sldId id="527" r:id="rId99"/>
    <p:sldId id="528" r:id="rId100"/>
    <p:sldId id="529" r:id="rId101"/>
    <p:sldId id="561" r:id="rId102"/>
    <p:sldId id="530" r:id="rId103"/>
    <p:sldId id="531" r:id="rId104"/>
    <p:sldId id="532" r:id="rId105"/>
    <p:sldId id="562" r:id="rId10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33" autoAdjust="0"/>
    <p:restoredTop sz="86380" autoAdjust="0"/>
  </p:normalViewPr>
  <p:slideViewPr>
    <p:cSldViewPr snapToGrid="0">
      <p:cViewPr>
        <p:scale>
          <a:sx n="70" d="100"/>
          <a:sy n="70" d="100"/>
        </p:scale>
        <p:origin x="-1044" y="-72"/>
      </p:cViewPr>
      <p:guideLst>
        <p:guide orient="horz" pos="2160"/>
        <p:guide pos="2880"/>
      </p:guideLst>
    </p:cSldViewPr>
  </p:slideViewPr>
  <p:outlineViewPr>
    <p:cViewPr>
      <p:scale>
        <a:sx n="33" d="100"/>
        <a:sy n="33" d="100"/>
      </p:scale>
      <p:origin x="0" y="750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hape 1"/>
          <p:cNvSpPr>
            <a:spLocks noGrp="1" noRot="1" noChangeAspect="1" noTextEdit="1"/>
          </p:cNvSpPr>
          <p:nvPr>
            <p:ph type="sldImg"/>
          </p:nvPr>
        </p:nvSpPr>
        <p:spPr>
          <a:noFill/>
          <a:ln cap="flat">
            <a:headEnd type="none" w="med" len="med"/>
            <a:tailEnd type="none" w="med" len="med"/>
          </a:ln>
        </p:spPr>
      </p:sp>
      <p:sp>
        <p:nvSpPr>
          <p:cNvPr id="76802"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CEF15CFA-E19F-49B3-A548-61B5DC78689C}" type="slidenum">
              <a:rPr lang="en-US"/>
              <a:pPr/>
              <a:t>3</a:t>
            </a:fld>
            <a:endParaRPr lang="en-US" dirty="0"/>
          </a:p>
        </p:txBody>
      </p:sp>
    </p:spTree>
    <p:extLst>
      <p:ext uri="{BB962C8B-B14F-4D97-AF65-F5344CB8AC3E}">
        <p14:creationId xmlns:p14="http://schemas.microsoft.com/office/powerpoint/2010/main" val="4070940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102</a:t>
            </a:fld>
            <a:endParaRPr lang="en-US" dirty="0"/>
          </a:p>
        </p:txBody>
      </p:sp>
    </p:spTree>
    <p:extLst>
      <p:ext uri="{BB962C8B-B14F-4D97-AF65-F5344CB8AC3E}">
        <p14:creationId xmlns:p14="http://schemas.microsoft.com/office/powerpoint/2010/main" val="1381061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82451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smtClean="0"/>
              <a:t>Click to edit Master text styles</a:t>
            </a:r>
          </a:p>
          <a:p>
            <a:pPr marL="914400" lvl="1" indent="-457200"/>
            <a:r>
              <a:rPr lang="en-US" dirty="0" smtClean="0"/>
              <a:t>Second level</a:t>
            </a:r>
          </a:p>
          <a:p>
            <a:pPr marL="1376363" lvl="2" indent="-461963"/>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11" name="Conten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smtClean="0">
                <a:solidFill>
                  <a:schemeClr val="bg1"/>
                </a:solidFill>
              </a:rPr>
              <a:t>Copyright © 2019 Cengage. All rights reserved.</a:t>
            </a:r>
            <a:endParaRPr lang="en-US" sz="1200" dirty="0">
              <a:solidFill>
                <a:schemeClr val="bg1"/>
              </a:solidFil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smtClean="0"/>
              <a:t>Click to edit Master text styles</a:t>
            </a:r>
          </a:p>
          <a:p>
            <a:pPr marL="914400" lvl="1" indent="-457200"/>
            <a:r>
              <a:rPr lang="en-US" dirty="0" smtClean="0"/>
              <a:t>Second level</a:t>
            </a:r>
          </a:p>
          <a:p>
            <a:pPr marL="1376363" lvl="2" indent="-461963"/>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smtClean="0">
                <a:solidFill>
                  <a:schemeClr val="bg1"/>
                </a:solidFill>
              </a:rPr>
              <a:t>Copyright © 2019 Cengage. All rights reserved.</a:t>
            </a:r>
            <a:endParaRPr lang="en-US" sz="1200" dirty="0">
              <a:solidFill>
                <a:schemeClr val="bg1"/>
              </a:solidFill>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timing>
    <p:tnLst>
      <p:par>
        <p:cTn id="1" dur="indefinite" restart="never" nodeType="tmRoot"/>
      </p:par>
    </p:tnLst>
  </p:timing>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3999" cy="1331258"/>
          </a:xfrm>
        </p:spPr>
        <p:txBody>
          <a:bodyPr anchor="ctr"/>
          <a:lstStyle/>
          <a:p>
            <a:pPr algn="l"/>
            <a:r>
              <a:rPr lang="en-US" sz="4400" dirty="0" smtClean="0"/>
              <a:t>Computer Concepts 2018</a:t>
            </a:r>
            <a:endParaRPr lang="en-US" sz="4400" dirty="0"/>
          </a:p>
        </p:txBody>
      </p:sp>
      <p:pic>
        <p:nvPicPr>
          <p:cNvPr id="1026" name="Picture 2" descr="Book cover reads title: Computer Concepts 2018: Comprehensive. An image on the cover page shows stack of woo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491318" y="2487706"/>
            <a:ext cx="4155141" cy="2474258"/>
          </a:xfrm>
        </p:spPr>
        <p:txBody>
          <a:bodyPr/>
          <a:lstStyle/>
          <a:p>
            <a:pPr algn="ctr"/>
            <a:r>
              <a:rPr lang="en-IN" b="1" dirty="0"/>
              <a:t>Module</a:t>
            </a:r>
            <a:r>
              <a:rPr lang="en-US" b="1" dirty="0" smtClean="0"/>
              <a:t> </a:t>
            </a:r>
            <a:r>
              <a:rPr lang="en-US" b="1" dirty="0" smtClean="0"/>
              <a:t>3</a:t>
            </a:r>
            <a:r>
              <a:rPr lang="en-US" dirty="0" smtClean="0"/>
              <a:t/>
            </a:r>
            <a:br>
              <a:rPr lang="en-US" dirty="0" smtClean="0"/>
            </a:br>
            <a:r>
              <a:rPr lang="en-US" sz="4000" dirty="0" smtClean="0"/>
              <a:t>Networks</a:t>
            </a:r>
            <a:endParaRPr lang="en-US" sz="4000" dirty="0"/>
          </a:p>
        </p:txBody>
      </p:sp>
      <p:pic>
        <p:nvPicPr>
          <p:cNvPr id="9" name="Picture 2" title="Cengag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Systems </a:t>
            </a:r>
            <a:r>
              <a:rPr lang="en-US" dirty="0" smtClean="0"/>
              <a:t>(5 of 5)</a:t>
            </a:r>
            <a:endParaRPr lang="en-US" dirty="0"/>
          </a:p>
        </p:txBody>
      </p:sp>
      <p:sp>
        <p:nvSpPr>
          <p:cNvPr id="4" name="Content Placeholder 3"/>
          <p:cNvSpPr>
            <a:spLocks noGrp="1"/>
          </p:cNvSpPr>
          <p:nvPr>
            <p:ph idx="1"/>
          </p:nvPr>
        </p:nvSpPr>
        <p:spPr/>
        <p:txBody>
          <a:bodyPr>
            <a:normAutofit/>
          </a:bodyPr>
          <a:lstStyle/>
          <a:p>
            <a:r>
              <a:rPr lang="en-US" b="1" dirty="0"/>
              <a:t>WAN </a:t>
            </a:r>
            <a:r>
              <a:rPr lang="en-US" dirty="0"/>
              <a:t>(wide area network</a:t>
            </a:r>
            <a:r>
              <a:rPr lang="en-US" dirty="0" smtClean="0"/>
              <a:t>)</a:t>
            </a:r>
          </a:p>
          <a:p>
            <a:pPr marL="504825">
              <a:buFont typeface="Arial" pitchFamily="34" charset="0"/>
              <a:buChar char="–"/>
            </a:pPr>
            <a:r>
              <a:rPr lang="en-US" sz="2400" dirty="0"/>
              <a:t>WANs cover a large </a:t>
            </a:r>
            <a:r>
              <a:rPr lang="en-US" sz="2400" dirty="0" smtClean="0"/>
              <a:t>geographical area </a:t>
            </a:r>
            <a:r>
              <a:rPr lang="en-US" sz="2400" dirty="0"/>
              <a:t>and usually consist </a:t>
            </a:r>
            <a:r>
              <a:rPr lang="en-US" sz="2400" dirty="0" smtClean="0"/>
              <a:t>of several </a:t>
            </a:r>
            <a:r>
              <a:rPr lang="en-US" sz="2400" dirty="0"/>
              <a:t>smaller networks, </a:t>
            </a:r>
            <a:r>
              <a:rPr lang="en-US" sz="2400" dirty="0" smtClean="0"/>
              <a:t>which might </a:t>
            </a:r>
            <a:r>
              <a:rPr lang="en-US" sz="2400" dirty="0"/>
              <a:t>use different </a:t>
            </a:r>
            <a:r>
              <a:rPr lang="en-US" sz="2400" dirty="0" smtClean="0"/>
              <a:t>computer platforms </a:t>
            </a:r>
            <a:r>
              <a:rPr lang="en-US" sz="2400" dirty="0"/>
              <a:t>and network </a:t>
            </a:r>
            <a:r>
              <a:rPr lang="en-US" sz="2400" dirty="0" smtClean="0"/>
              <a:t>technologies. The </a:t>
            </a:r>
            <a:r>
              <a:rPr lang="en-US" sz="2400" dirty="0"/>
              <a:t>Internet is the </a:t>
            </a:r>
            <a:r>
              <a:rPr lang="en-US" sz="2400" dirty="0" smtClean="0"/>
              <a:t>world’s largest </a:t>
            </a:r>
            <a:r>
              <a:rPr lang="en-US" sz="2400" dirty="0"/>
              <a:t>WAN. Other public </a:t>
            </a:r>
            <a:r>
              <a:rPr lang="en-US" sz="2400" dirty="0" smtClean="0"/>
              <a:t>WANs include </a:t>
            </a:r>
            <a:r>
              <a:rPr lang="en-US" sz="2400" dirty="0"/>
              <a:t>telephone systems, </a:t>
            </a:r>
            <a:r>
              <a:rPr lang="en-US" sz="2400" dirty="0" smtClean="0"/>
              <a:t>cable television </a:t>
            </a:r>
            <a:r>
              <a:rPr lang="en-US" sz="2400" dirty="0"/>
              <a:t>systems, and </a:t>
            </a:r>
            <a:r>
              <a:rPr lang="en-US" sz="2400" dirty="0" smtClean="0"/>
              <a:t>satellite based communication </a:t>
            </a:r>
            <a:r>
              <a:rPr lang="en-US" sz="2400" dirty="0"/>
              <a:t>systems.</a:t>
            </a:r>
          </a:p>
        </p:txBody>
      </p:sp>
    </p:spTree>
    <p:extLst>
      <p:ext uri="{BB962C8B-B14F-4D97-AF65-F5344CB8AC3E}">
        <p14:creationId xmlns:p14="http://schemas.microsoft.com/office/powerpoint/2010/main" val="1000153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Internet-Based Sharing (2 of 3)</a:t>
            </a:r>
            <a:endParaRPr lang="en-US" dirty="0"/>
          </a:p>
        </p:txBody>
      </p:sp>
      <p:pic>
        <p:nvPicPr>
          <p:cNvPr id="4098" name="Picture 2" descr="An illustration with two sections shows screenshots illustrating the steps to access and share the Dropbox files. Section one shows the screenshot of the file explorer window displaying the Dropbox files. The supporting text pointing the locations listed in the left pane reads “Dropbox is listed along with other devices, but it stores files on a remote cloud device.” The location Dropbox listed in the left pane is selected. The supporting text pointing the files listed in the right pane reads “Files stored in Dropbox can be located and opened just like any file stored locally.” &#10;Section two shows the two screenshots, the file explorer window and the file sharing window. The supporting text pointing the files listed in the right pane of the file explorer window reads “Dropbox files and folders can be shared with other people.” The file sharing window lists the names of the people and the options “Link Settings” and “Copy Link.” The supporting text pointing the list of names reads “Share with specific people using their email addresses.” The supporting text pointing the Link settings option reads “Share with anyone by simply supplying a lin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182" y="1724290"/>
            <a:ext cx="3734274" cy="276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half" idx="2"/>
          </p:nvPr>
        </p:nvSpPr>
        <p:spPr>
          <a:xfrm>
            <a:off x="244862" y="4900863"/>
            <a:ext cx="8835902" cy="1147912"/>
          </a:xfrm>
        </p:spPr>
        <p:txBody>
          <a:bodyPr>
            <a:noAutofit/>
          </a:bodyPr>
          <a:lstStyle/>
          <a:p>
            <a:r>
              <a:rPr lang="en-US" sz="2000" dirty="0"/>
              <a:t>Dropbox can be accessed from the Dropbox.com Web site, or it can be installed as an app on a local device. On a local device, files and folders stored in your Dropbox can be accessed just as if they were stored locally.</a:t>
            </a:r>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46051"/>
            <a:ext cx="8032638" cy="1004011"/>
          </a:xfrm>
        </p:spPr>
        <p:txBody>
          <a:bodyPr/>
          <a:lstStyle/>
          <a:p>
            <a:r>
              <a:rPr lang="en-US" dirty="0" smtClean="0"/>
              <a:t>Internet-Based Sharing (3 of 3)</a:t>
            </a:r>
            <a:endParaRPr lang="en-US" dirty="0"/>
          </a:p>
        </p:txBody>
      </p:sp>
      <p:pic>
        <p:nvPicPr>
          <p:cNvPr id="6" name="Picture 3" descr="An illustration with two sections shows screenshots illustrating the steps to access and share the Dropbox files. Section one shows the screenshot of the file explorer window displaying the Dropbox files. The supporting text pointing the locations listed in the left pane reads “Dropbox is listed along with other devices, but it stores files on a remote cloud device.” The location Dropbox listed in the left pane is selected. The supporting text pointing the files listed in the right pane reads “Files stored in Dropbox can be located and opened just like any file stored locally.” &#10;Section two shows the two screenshots, the file explorer window and the file sharing window. The supporting text pointing the files listed in the right pane of the file explorer window reads “Dropbox files and folders can be shared with other people.” The file sharing window lists the names of the people and the options “Link Settings” and “Copy Link.” The supporting text pointing the list of names reads “Share with specific people using their email addresses.” The supporting text pointing the Link settings option reads “Share with anyone by simply supplying a link.”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4187" y="2243053"/>
            <a:ext cx="4521131" cy="285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6568949"/>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Torrents (1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The concept of sharing files over the Internet, that started in the 1990s, spurred development of sophisticated, distributed protocols such as BitTorrent</a:t>
            </a:r>
          </a:p>
          <a:p>
            <a:r>
              <a:rPr lang="en-US" sz="2600" b="1" dirty="0"/>
              <a:t>BitTorrent</a:t>
            </a:r>
            <a:r>
              <a:rPr lang="en-US" sz="2600" dirty="0"/>
              <a:t> is a file sharing protocol that distributes the role of a file server across a collection of dispersed computers</a:t>
            </a:r>
          </a:p>
          <a:p>
            <a:r>
              <a:rPr lang="en-US" sz="2600" dirty="0"/>
              <a:t>A BitTorrent network is designed to reduce the bandwidth bottleneck that occurs when many people attempt to download the same very large file, such as a feature-length film, application software or an interactive 3-D computer </a:t>
            </a:r>
            <a:r>
              <a:rPr lang="en-US" sz="2600" dirty="0" smtClean="0"/>
              <a:t>game</a:t>
            </a:r>
            <a:endParaRPr lang="en-US" sz="26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Torrents (2</a:t>
            </a:r>
            <a:r>
              <a:rPr lang="en-US" baseline="0" dirty="0" smtClean="0"/>
              <a:t> of 4</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How a BitTorrent works</a:t>
            </a:r>
            <a:r>
              <a:rPr lang="en-US" sz="2600" dirty="0"/>
              <a:t>:</a:t>
            </a:r>
          </a:p>
          <a:p>
            <a:pPr lvl="1"/>
            <a:r>
              <a:rPr lang="en-US" dirty="0"/>
              <a:t>A BitTorrent network server breaks a movie file into pieces and begins to download those pieces to the first computer that requested the movie</a:t>
            </a:r>
          </a:p>
          <a:p>
            <a:pPr lvl="1"/>
            <a:r>
              <a:rPr lang="en-US" dirty="0"/>
              <a:t>As more computers request the file, they become part of a “swarm” that uses peer-to-peer technology to exchange movie segments with each other</a:t>
            </a:r>
          </a:p>
          <a:p>
            <a:pPr lvl="1"/>
            <a:r>
              <a:rPr lang="en-US" dirty="0"/>
              <a:t>After the server has downloaded all the segments to the swarm, its job is complete and it can service other </a:t>
            </a:r>
            <a:r>
              <a:rPr lang="en-US" dirty="0" smtClean="0"/>
              <a:t>requests</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Torrents (3 of 4)</a:t>
            </a:r>
            <a:endParaRPr lang="en-US" dirty="0"/>
          </a:p>
        </p:txBody>
      </p:sp>
      <p:sp>
        <p:nvSpPr>
          <p:cNvPr id="4" name="Content Placeholder 3"/>
          <p:cNvSpPr>
            <a:spLocks noGrp="1"/>
          </p:cNvSpPr>
          <p:nvPr>
            <p:ph idx="1"/>
          </p:nvPr>
        </p:nvSpPr>
        <p:spPr/>
        <p:txBody>
          <a:bodyPr>
            <a:normAutofit/>
          </a:bodyPr>
          <a:lstStyle/>
          <a:p>
            <a:pPr marL="342900" indent="-342900">
              <a:buFont typeface="Arial" pitchFamily="34" charset="0"/>
              <a:buChar char="•"/>
            </a:pPr>
            <a:r>
              <a:rPr lang="en-US" sz="2800" dirty="0" smtClean="0"/>
              <a:t>The swarm continues to exchange movie segments until every computer in the swarm has the entire movie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47495"/>
            <a:ext cx="8032638" cy="786450"/>
          </a:xfrm>
        </p:spPr>
        <p:txBody>
          <a:bodyPr/>
          <a:lstStyle/>
          <a:p>
            <a:r>
              <a:rPr lang="en-US" dirty="0" smtClean="0"/>
              <a:t>Torrents (4 of 4)</a:t>
            </a:r>
            <a:endParaRPr lang="en-US" dirty="0"/>
          </a:p>
        </p:txBody>
      </p:sp>
      <p:sp>
        <p:nvSpPr>
          <p:cNvPr id="4" name="Content Placeholder 3"/>
          <p:cNvSpPr>
            <a:spLocks noGrp="1"/>
          </p:cNvSpPr>
          <p:nvPr>
            <p:ph type="body" sz="half" idx="2"/>
          </p:nvPr>
        </p:nvSpPr>
        <p:spPr>
          <a:xfrm>
            <a:off x="651249" y="1309226"/>
            <a:ext cx="3271166" cy="4586703"/>
          </a:xfrm>
        </p:spPr>
        <p:txBody>
          <a:bodyPr>
            <a:normAutofit/>
          </a:bodyPr>
          <a:lstStyle/>
          <a:p>
            <a:pPr marL="457200" indent="-457200">
              <a:buFont typeface="Arial" pitchFamily="34" charset="0"/>
              <a:buChar char="•"/>
            </a:pPr>
            <a:r>
              <a:rPr lang="en-US" sz="2600" dirty="0" smtClean="0"/>
              <a:t>Every user who downloads from a torrent is automatically uploading to other users</a:t>
            </a:r>
            <a:r>
              <a:rPr lang="en-US" sz="2800" dirty="0" smtClean="0"/>
              <a:t>.</a:t>
            </a:r>
          </a:p>
        </p:txBody>
      </p:sp>
      <p:pic>
        <p:nvPicPr>
          <p:cNvPr id="1026" name="Picture 2" descr="An illustration depicts the torrent peering technology for file sharing. Four systems arranged in the form of a square that is interconnected are shown. The system at the top right corner is labeled “Destination and source.” The system at the lower left corner is labeled “Source.” The system at the lower right corner is labeled “Destination.” A movie segment is depicted to be transferred from source to the system labeled “Destination and source” which in turn, is transferring the movie segment to the system labeled “Destination.” The movie segment is also shared between the system at the top left corner and the system labeled “Source and destination.” The supporting text associated with the illustration reads “Every user who downloads from a torrent is automatically uploading to other user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701" y="1309226"/>
            <a:ext cx="4326599" cy="407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35602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(1 of 10)</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A </a:t>
            </a:r>
            <a:r>
              <a:rPr lang="en-US" sz="2600" b="1" dirty="0"/>
              <a:t>communication channel</a:t>
            </a:r>
            <a:r>
              <a:rPr lang="en-US" sz="2600" dirty="0"/>
              <a:t> is the medium used to transport information from one network device to another</a:t>
            </a:r>
          </a:p>
          <a:p>
            <a:r>
              <a:rPr lang="en-US" sz="2600" b="1" dirty="0"/>
              <a:t>Wired channels</a:t>
            </a:r>
            <a:r>
              <a:rPr lang="en-US" sz="2600" dirty="0"/>
              <a:t> transport data through wires and cables</a:t>
            </a:r>
          </a:p>
          <a:p>
            <a:r>
              <a:rPr lang="en-US" sz="2600" b="1" dirty="0"/>
              <a:t>Wireless channels</a:t>
            </a:r>
            <a:r>
              <a:rPr lang="en-US" sz="2600" dirty="0"/>
              <a:t> transport data from one device to another without the use of cable or </a:t>
            </a:r>
            <a:r>
              <a:rPr lang="en-US" sz="2600" dirty="0" smtClean="0"/>
              <a:t>wires</a:t>
            </a:r>
            <a:endParaRPr lang="en-US" sz="2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45332"/>
            <a:ext cx="8015231" cy="797405"/>
          </a:xfrm>
        </p:spPr>
        <p:txBody>
          <a:bodyPr/>
          <a:lstStyle/>
          <a:p>
            <a:r>
              <a:rPr lang="en-US" dirty="0" smtClean="0"/>
              <a:t>Communication Channels (2 of 10)</a:t>
            </a:r>
            <a:endParaRPr lang="en-US" dirty="0"/>
          </a:p>
        </p:txBody>
      </p:sp>
      <p:sp>
        <p:nvSpPr>
          <p:cNvPr id="4" name="Content Placeholder 3"/>
          <p:cNvSpPr>
            <a:spLocks noGrp="1"/>
          </p:cNvSpPr>
          <p:nvPr>
            <p:ph type="body" sz="half" idx="2"/>
          </p:nvPr>
        </p:nvSpPr>
        <p:spPr>
          <a:xfrm>
            <a:off x="324464" y="1101473"/>
            <a:ext cx="8562861" cy="2090906"/>
          </a:xfrm>
        </p:spPr>
        <p:txBody>
          <a:bodyPr>
            <a:noAutofit/>
          </a:bodyPr>
          <a:lstStyle/>
          <a:p>
            <a:pPr marL="457200" indent="-457200">
              <a:buFont typeface="Arial" pitchFamily="34" charset="0"/>
              <a:buChar char="•"/>
            </a:pPr>
            <a:r>
              <a:rPr lang="en-US" sz="2600" dirty="0" smtClean="0"/>
              <a:t>Wired channels include twisted pair wires used for telephone land lines, coaxial cables used for cable television networks, Category 6 cables used for LANs, and fiber-optic cables used for high-capacity trunk lines</a:t>
            </a:r>
          </a:p>
        </p:txBody>
      </p:sp>
      <p:pic>
        <p:nvPicPr>
          <p:cNvPr id="5" name="Picture 4" descr="An illustration depicts four different varieties of network cables. The telephone cable is with a clip-like ending with the wires enclosed in a plastic casing. The network cable is with a plastic casing at the end in which the wires are enclosed. The coaxial cable has a metallic pin at the end. The fiber-optic cable is with two plastic pins at the end enclosing the wires. "/>
          <p:cNvPicPr>
            <a:picLocks noChangeAspect="1"/>
          </p:cNvPicPr>
          <p:nvPr/>
        </p:nvPicPr>
        <p:blipFill>
          <a:blip r:embed="rId3" cstate="print"/>
          <a:stretch>
            <a:fillRect/>
          </a:stretch>
        </p:blipFill>
        <p:spPr>
          <a:xfrm>
            <a:off x="3013610" y="3529263"/>
            <a:ext cx="4227125" cy="2604328"/>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(3 of 10)</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When you set up a wired connection, you don’t have to worry about hackers intercepting your data from outside your house</a:t>
            </a:r>
          </a:p>
          <a:p>
            <a:r>
              <a:rPr lang="en-US" sz="2600" dirty="0"/>
              <a:t>There are ways to tap into a wired network, but they require physical access to the cable or fairly sophisticated snooping </a:t>
            </a:r>
            <a:r>
              <a:rPr lang="en-US" sz="2600" dirty="0" smtClean="0"/>
              <a:t>equipment</a:t>
            </a:r>
            <a:endParaRPr lang="en-US" sz="2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(4 of 10)</a:t>
            </a:r>
            <a:endParaRPr lang="en-US" dirty="0"/>
          </a:p>
        </p:txBody>
      </p:sp>
      <p:sp>
        <p:nvSpPr>
          <p:cNvPr id="3" name="Content Placeholder 2"/>
          <p:cNvSpPr>
            <a:spLocks noGrp="1"/>
          </p:cNvSpPr>
          <p:nvPr>
            <p:ph idx="1"/>
          </p:nvPr>
        </p:nvSpPr>
        <p:spPr>
          <a:xfrm>
            <a:off x="254646" y="1214375"/>
            <a:ext cx="8657863" cy="4850760"/>
          </a:xfrm>
        </p:spPr>
        <p:txBody>
          <a:bodyPr>
            <a:noAutofit/>
          </a:bodyPr>
          <a:lstStyle/>
          <a:p>
            <a:r>
              <a:rPr lang="en-US" sz="2400" dirty="0"/>
              <a:t>Cables can be </a:t>
            </a:r>
            <a:r>
              <a:rPr lang="en-US" sz="2400" dirty="0" smtClean="0"/>
              <a:t>shielded against </a:t>
            </a:r>
            <a:r>
              <a:rPr lang="en-US" sz="2400" dirty="0"/>
              <a:t>interference </a:t>
            </a:r>
            <a:r>
              <a:rPr lang="en-US" sz="2400" dirty="0" smtClean="0"/>
              <a:t>and encased in protective</a:t>
            </a:r>
            <a:r>
              <a:rPr lang="en-US" sz="2400" dirty="0"/>
              <a:t> </a:t>
            </a:r>
            <a:r>
              <a:rPr lang="en-US" sz="2400" dirty="0" smtClean="0"/>
              <a:t>casings </a:t>
            </a:r>
            <a:r>
              <a:rPr lang="en-US" sz="2400" dirty="0"/>
              <a:t>for </a:t>
            </a:r>
            <a:r>
              <a:rPr lang="en-US" sz="2400" dirty="0" smtClean="0"/>
              <a:t>installations that </a:t>
            </a:r>
            <a:r>
              <a:rPr lang="en-US" sz="2400" dirty="0"/>
              <a:t>are outdoors </a:t>
            </a:r>
            <a:r>
              <a:rPr lang="en-US" sz="2400" dirty="0" smtClean="0"/>
              <a:t>and underground.</a:t>
            </a:r>
          </a:p>
          <a:p>
            <a:r>
              <a:rPr lang="en-US" sz="2400" dirty="0"/>
              <a:t>Wired </a:t>
            </a:r>
            <a:r>
              <a:rPr lang="en-US" sz="2400" dirty="0" smtClean="0"/>
              <a:t>connections are </a:t>
            </a:r>
            <a:r>
              <a:rPr lang="en-US" sz="2400" dirty="0"/>
              <a:t>dependable. </a:t>
            </a:r>
            <a:r>
              <a:rPr lang="en-US" sz="2400" dirty="0" smtClean="0"/>
              <a:t>Their carrying </a:t>
            </a:r>
            <a:r>
              <a:rPr lang="en-US" sz="2400" dirty="0"/>
              <a:t>capacity </a:t>
            </a:r>
            <a:r>
              <a:rPr lang="en-US" sz="2400" dirty="0" smtClean="0"/>
              <a:t>and speed </a:t>
            </a:r>
            <a:r>
              <a:rPr lang="en-US" sz="2400" dirty="0"/>
              <a:t>are not </a:t>
            </a:r>
            <a:r>
              <a:rPr lang="en-US" sz="2400" dirty="0" smtClean="0"/>
              <a:t>affected by </a:t>
            </a:r>
            <a:r>
              <a:rPr lang="en-US" sz="2400" dirty="0"/>
              <a:t>airborne </a:t>
            </a:r>
            <a:r>
              <a:rPr lang="en-US" sz="2400" dirty="0" smtClean="0"/>
              <a:t>interference from </a:t>
            </a:r>
            <a:r>
              <a:rPr lang="en-US" sz="2400" dirty="0"/>
              <a:t>rain, snow, or </a:t>
            </a:r>
            <a:r>
              <a:rPr lang="en-US" sz="2400" dirty="0" smtClean="0"/>
              <a:t>electrical devices.</a:t>
            </a:r>
          </a:p>
          <a:p>
            <a:r>
              <a:rPr lang="en-US" sz="2400" dirty="0"/>
              <a:t>Wired connections are more secure than their wireless counterparts because a device can join a wired network only if it is physically connected by a cable.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(5 of 10)</a:t>
            </a:r>
            <a:endParaRPr lang="en-US" dirty="0"/>
          </a:p>
        </p:txBody>
      </p:sp>
      <p:sp>
        <p:nvSpPr>
          <p:cNvPr id="3" name="Content Placeholder 2"/>
          <p:cNvSpPr>
            <a:spLocks noGrp="1"/>
          </p:cNvSpPr>
          <p:nvPr>
            <p:ph idx="1"/>
          </p:nvPr>
        </p:nvSpPr>
        <p:spPr>
          <a:xfrm>
            <a:off x="136000" y="1202800"/>
            <a:ext cx="8915400" cy="4943357"/>
          </a:xfrm>
        </p:spPr>
        <p:txBody>
          <a:bodyPr>
            <a:noAutofit/>
          </a:bodyPr>
          <a:lstStyle/>
          <a:p>
            <a:r>
              <a:rPr lang="en-US" sz="2400" dirty="0"/>
              <a:t>In WANs, wired installation can be costly because cables have to be suspended from poles or buried underground. They can be damaged by weather events and digging in the wrong place. Repairs to underground cables require heavy equipment to locate, access, and fix the break.</a:t>
            </a:r>
          </a:p>
          <a:p>
            <a:r>
              <a:rPr lang="en-US" sz="2400" dirty="0"/>
              <a:t>LAN devices connected by cables have limited mobility. Desktop computers tend to be better candidates for wired connections, whereas laptops, tablets, and handheld devices can retain their mobility when they are not tethered to a cable.</a:t>
            </a:r>
          </a:p>
          <a:p>
            <a:r>
              <a:rPr lang="en-US" sz="2400" dirty="0"/>
              <a:t>Cables are unsightly, tend to get tangled, and collect dust. Running cables through ceilings, walls, and floors can be challenging. Cables can also carry electrical surges that have the potential to damage network equipment</a:t>
            </a:r>
            <a:r>
              <a:rPr lang="en-US" sz="2400" dirty="0" smtClean="0"/>
              <a:t>.</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(6 of 10)</a:t>
            </a:r>
            <a:endParaRPr lang="en-US" dirty="0"/>
          </a:p>
        </p:txBody>
      </p:sp>
      <p:sp>
        <p:nvSpPr>
          <p:cNvPr id="4" name="Content Placeholder 3"/>
          <p:cNvSpPr>
            <a:spLocks noGrp="1"/>
          </p:cNvSpPr>
          <p:nvPr>
            <p:ph idx="1"/>
          </p:nvPr>
        </p:nvSpPr>
        <p:spPr/>
        <p:txBody>
          <a:bodyPr>
            <a:noAutofit/>
          </a:bodyPr>
          <a:lstStyle/>
          <a:p>
            <a:pPr marL="342900" indent="-342900">
              <a:buFont typeface="Arial" pitchFamily="34" charset="0"/>
              <a:buChar char="•"/>
            </a:pPr>
            <a:r>
              <a:rPr lang="en-US" sz="2600" dirty="0" smtClean="0"/>
              <a:t>The most widespread wireless channels for communication networks are radio signals and microwaves</a:t>
            </a:r>
          </a:p>
          <a:p>
            <a:pPr marL="342900" indent="-342900">
              <a:buFont typeface="Arial" pitchFamily="34" charset="0"/>
              <a:buChar char="•"/>
            </a:pPr>
            <a:r>
              <a:rPr lang="en-US" sz="2600" dirty="0" smtClean="0"/>
              <a:t>Most wireless channels transport data as RF signals commonly called radio waves</a:t>
            </a:r>
          </a:p>
          <a:p>
            <a:pPr marL="342900" indent="-342900">
              <a:buFont typeface="Arial" pitchFamily="34" charset="0"/>
              <a:buChar char="•"/>
            </a:pPr>
            <a:r>
              <a:rPr lang="en-US" sz="2600" dirty="0" smtClean="0"/>
              <a:t>RF signals are sent and received by a transceiver (a combination of a transmitter and a receiver) that is equipped with an antenna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911" y="78141"/>
            <a:ext cx="8032638" cy="752168"/>
          </a:xfrm>
        </p:spPr>
        <p:txBody>
          <a:bodyPr/>
          <a:lstStyle/>
          <a:p>
            <a:r>
              <a:rPr lang="en-US" dirty="0" smtClean="0"/>
              <a:t>Communication Channels (7 of 10)</a:t>
            </a:r>
            <a:endParaRPr lang="en-US" dirty="0"/>
          </a:p>
        </p:txBody>
      </p:sp>
      <p:sp>
        <p:nvSpPr>
          <p:cNvPr id="4" name="Content Placeholder 3"/>
          <p:cNvSpPr>
            <a:spLocks noGrp="1"/>
          </p:cNvSpPr>
          <p:nvPr>
            <p:ph type="body" sz="half" idx="2"/>
          </p:nvPr>
        </p:nvSpPr>
        <p:spPr>
          <a:xfrm>
            <a:off x="297942" y="1035189"/>
            <a:ext cx="8624831" cy="2240450"/>
          </a:xfrm>
        </p:spPr>
        <p:txBody>
          <a:bodyPr>
            <a:noAutofit/>
          </a:bodyPr>
          <a:lstStyle/>
          <a:p>
            <a:r>
              <a:rPr lang="en-US" sz="2600" dirty="0"/>
              <a:t>Devices used with wireless connections are equipped with transceivers that include a transmitter for sending data and a receiver for collecting data. A transceiver has an antenna, which may be visible or may be housed out of sight within a device’s </a:t>
            </a:r>
            <a:r>
              <a:rPr lang="en-US" sz="2600" dirty="0" smtClean="0"/>
              <a:t>system unit.</a:t>
            </a:r>
          </a:p>
        </p:txBody>
      </p:sp>
      <p:pic>
        <p:nvPicPr>
          <p:cNvPr id="1026" name="Picture 2" descr="An illustration of a transceiver. The accompany text reads: “Device used with wireless connections are equipped with transceivers that include a transmitter for sending data and a receiver for collecting data. A transceiver has an antenna, which may be visible or may be housed out of sight within a device’s system 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002" y="3614727"/>
            <a:ext cx="6108595" cy="229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31395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(8 of 10)</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Microwaves (the waves themselves, not your oven!) provide another option for transporting data wirelessly</a:t>
            </a:r>
          </a:p>
          <a:p>
            <a:r>
              <a:rPr lang="en-US" sz="2600" dirty="0"/>
              <a:t>Microwaves are electromagnetic signals that can be aimed in a single direction and have more carrying capacity than radio waves</a:t>
            </a:r>
          </a:p>
          <a:p>
            <a:r>
              <a:rPr lang="en-US" sz="2600" dirty="0"/>
              <a:t>Microwave installations usually provide data transport for large corporate </a:t>
            </a:r>
            <a:r>
              <a:rPr lang="en-US" sz="2600" dirty="0" smtClean="0"/>
              <a:t>networks</a:t>
            </a:r>
            <a:endParaRPr lang="en-US" sz="26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(9 of 10)</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Advantages of wireless</a:t>
            </a:r>
          </a:p>
          <a:p>
            <a:pPr lvl="1"/>
            <a:r>
              <a:rPr lang="en-US" dirty="0"/>
              <a:t>Mobility</a:t>
            </a:r>
          </a:p>
          <a:p>
            <a:pPr lvl="1"/>
            <a:r>
              <a:rPr lang="en-US" dirty="0"/>
              <a:t>No unsightly cables</a:t>
            </a:r>
          </a:p>
          <a:p>
            <a:pPr lvl="1"/>
            <a:r>
              <a:rPr lang="en-US" dirty="0"/>
              <a:t>Less susceptible to power spikes</a:t>
            </a:r>
          </a:p>
          <a:p>
            <a:r>
              <a:rPr lang="en-US" sz="2600" dirty="0"/>
              <a:t>Disadvantages of wireless</a:t>
            </a:r>
          </a:p>
          <a:p>
            <a:pPr lvl="1"/>
            <a:r>
              <a:rPr lang="en-US" dirty="0"/>
              <a:t>Speed</a:t>
            </a:r>
          </a:p>
          <a:p>
            <a:pPr lvl="1"/>
            <a:r>
              <a:rPr lang="en-US" dirty="0"/>
              <a:t>Range</a:t>
            </a:r>
          </a:p>
          <a:p>
            <a:pPr lvl="1"/>
            <a:r>
              <a:rPr lang="en-US" dirty="0"/>
              <a:t>Security</a:t>
            </a:r>
          </a:p>
          <a:p>
            <a:pPr lvl="1"/>
            <a:r>
              <a:rPr lang="en-US" dirty="0" smtClean="0"/>
              <a:t>Licensing</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a:t>
            </a:r>
            <a:r>
              <a:rPr lang="en-US" dirty="0" smtClean="0"/>
              <a:t> </a:t>
            </a:r>
            <a:r>
              <a:rPr lang="en-US" dirty="0" smtClean="0"/>
              <a:t>Contents</a:t>
            </a:r>
            <a:endParaRPr lang="en-US" b="1" dirty="0"/>
          </a:p>
        </p:txBody>
      </p:sp>
      <p:sp>
        <p:nvSpPr>
          <p:cNvPr id="3" name="Content Placeholdeer"/>
          <p:cNvSpPr>
            <a:spLocks noGrp="1"/>
          </p:cNvSpPr>
          <p:nvPr>
            <p:ph type="body" idx="4294967295"/>
          </p:nvPr>
        </p:nvSpPr>
        <p:spPr>
          <a:xfrm>
            <a:off x="228600" y="1295400"/>
            <a:ext cx="8763000" cy="4830763"/>
          </a:xfrm>
        </p:spPr>
        <p:txBody>
          <a:bodyPr>
            <a:normAutofit/>
          </a:bodyPr>
          <a:lstStyle/>
          <a:p>
            <a:r>
              <a:rPr lang="en-US" sz="2600" dirty="0" smtClean="0"/>
              <a:t>Section A: Network Basics</a:t>
            </a:r>
          </a:p>
          <a:p>
            <a:r>
              <a:rPr lang="en-US" sz="2600" dirty="0" smtClean="0"/>
              <a:t>Section B: The Internet</a:t>
            </a:r>
          </a:p>
          <a:p>
            <a:r>
              <a:rPr lang="en-US" sz="2600" dirty="0" smtClean="0"/>
              <a:t>Section C: Internet Access</a:t>
            </a:r>
          </a:p>
          <a:p>
            <a:r>
              <a:rPr lang="en-US" sz="2600" dirty="0" smtClean="0"/>
              <a:t>Section D: Local Area Networks</a:t>
            </a:r>
          </a:p>
          <a:p>
            <a:r>
              <a:rPr lang="en-US" sz="2600" dirty="0" smtClean="0"/>
              <a:t>Section E: File Sharing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 (10 of 10)</a:t>
            </a:r>
            <a:endParaRPr lang="en-US" b="1"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Bandwidth</a:t>
            </a:r>
            <a:r>
              <a:rPr lang="en-US" sz="2600" dirty="0"/>
              <a:t> is the transmission capacity of a communication channel</a:t>
            </a:r>
          </a:p>
          <a:p>
            <a:r>
              <a:rPr lang="en-US" sz="2600" dirty="0"/>
              <a:t>Network channels that are capable of moving at least 25 megabits of data per second (25 Mbps) are classified as </a:t>
            </a:r>
            <a:r>
              <a:rPr lang="en-US" sz="2600" b="1" dirty="0"/>
              <a:t>broadband</a:t>
            </a:r>
          </a:p>
          <a:p>
            <a:r>
              <a:rPr lang="en-US" sz="2600" dirty="0"/>
              <a:t>Channels slower than 25 Mbps are classified as </a:t>
            </a:r>
            <a:r>
              <a:rPr lang="en-US" sz="2600" b="1" dirty="0" smtClean="0"/>
              <a:t>narrowband</a:t>
            </a:r>
            <a:endParaRPr lang="en-US" sz="26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924" y="207417"/>
            <a:ext cx="8032638" cy="766916"/>
          </a:xfrm>
        </p:spPr>
        <p:txBody>
          <a:bodyPr/>
          <a:lstStyle/>
          <a:p>
            <a:r>
              <a:rPr lang="en-US" dirty="0" smtClean="0"/>
              <a:t>Network Topology (1</a:t>
            </a:r>
            <a:r>
              <a:rPr lang="en-US" baseline="0" dirty="0" smtClean="0"/>
              <a:t> of 2</a:t>
            </a:r>
            <a:r>
              <a:rPr lang="en-US" dirty="0" smtClean="0"/>
              <a:t>)</a:t>
            </a:r>
            <a:endParaRPr lang="en-US" dirty="0"/>
          </a:p>
        </p:txBody>
      </p:sp>
      <p:sp>
        <p:nvSpPr>
          <p:cNvPr id="3" name="Content Placeholder 2"/>
          <p:cNvSpPr>
            <a:spLocks noGrp="1"/>
          </p:cNvSpPr>
          <p:nvPr>
            <p:ph type="body" sz="half" idx="2"/>
          </p:nvPr>
        </p:nvSpPr>
        <p:spPr>
          <a:xfrm>
            <a:off x="265472" y="1223776"/>
            <a:ext cx="8657302" cy="3556577"/>
          </a:xfrm>
        </p:spPr>
        <p:txBody>
          <a:bodyPr>
            <a:normAutofit fontScale="55000" lnSpcReduction="20000"/>
          </a:bodyPr>
          <a:lstStyle/>
          <a:p>
            <a:pPr marL="342900" indent="-342900">
              <a:buFont typeface="Arial" pitchFamily="34" charset="0"/>
              <a:buChar char="•"/>
            </a:pPr>
            <a:r>
              <a:rPr lang="en-US" sz="4400" dirty="0" smtClean="0"/>
              <a:t>In the context of communication networks, topology refers to the structure and layout of network components, such as computers, connecting cables, and wireless signal paths</a:t>
            </a:r>
          </a:p>
          <a:p>
            <a:pPr marL="742950" lvl="1" indent="-285750">
              <a:buFont typeface="Arial" pitchFamily="34" charset="0"/>
              <a:buChar char="–"/>
            </a:pPr>
            <a:r>
              <a:rPr lang="en-US" sz="4000" dirty="0" smtClean="0"/>
              <a:t>Point-to-point topology refers to the process of peripheral devices connecting to a host device using expansion ports, USB cables, or Bluetooth</a:t>
            </a:r>
          </a:p>
          <a:p>
            <a:pPr marL="742950" lvl="1" indent="-285750">
              <a:buFont typeface="Arial" pitchFamily="34" charset="0"/>
              <a:buChar char="–"/>
            </a:pPr>
            <a:r>
              <a:rPr lang="en-US" sz="4000" dirty="0" smtClean="0"/>
              <a:t>Star topology connects multiple devices to a central device</a:t>
            </a:r>
          </a:p>
          <a:p>
            <a:pPr marL="742950" lvl="1" indent="-285750">
              <a:buFont typeface="Arial" pitchFamily="34" charset="0"/>
              <a:buChar char="–"/>
            </a:pPr>
            <a:r>
              <a:rPr lang="en-US" sz="4000" dirty="0" smtClean="0"/>
              <a:t>Mesh topology connects multiple devices to each other, either as a full mesh or as a partial mesh</a:t>
            </a:r>
          </a:p>
          <a:p>
            <a:pPr marL="742950" lvl="1" indent="-285750">
              <a:buFont typeface="Arial" pitchFamily="34" charset="0"/>
              <a:buChar char="–"/>
            </a:pPr>
            <a:r>
              <a:rPr lang="en-US" sz="4000" dirty="0" smtClean="0"/>
              <a:t>The less popular bus topology connects devices in a linear sequence</a:t>
            </a:r>
          </a:p>
        </p:txBody>
      </p:sp>
      <p:pic>
        <p:nvPicPr>
          <p:cNvPr id="5" name="Picture 4" descr="An illustration with five sections depicts the different topologies. The devices are represented as dots and the connections between them as lines. Section one labeled “Point-to-Point” depicts two dots connected by a line. Section two labeled “Star” depicts a dot surrounded by six dots. The dot at the center is connected to all the dots surrounding it. Section three labeled “Full mesh” depicts five dots. The dots are interconnected forming a mesh. Section four labeled “Partial mesh” depicts six dots arranged in a zigzag fashion and connected by the lines in a similar fashion. The connection is also depicted between the dots two and four and three and five forming a partial mesh. Section five labeled “Bus” depicts two rows of dots and a line between the two rows. Three dots in each row are connected to the central line.  "/>
          <p:cNvPicPr>
            <a:picLocks noChangeAspect="1"/>
          </p:cNvPicPr>
          <p:nvPr/>
        </p:nvPicPr>
        <p:blipFill>
          <a:blip r:embed="rId2" cstate="print"/>
          <a:stretch>
            <a:fillRect/>
          </a:stretch>
        </p:blipFill>
        <p:spPr>
          <a:xfrm>
            <a:off x="1309116" y="4915060"/>
            <a:ext cx="6629400" cy="1139591"/>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95" y="253454"/>
            <a:ext cx="8032638" cy="1004011"/>
          </a:xfrm>
        </p:spPr>
        <p:txBody>
          <a:bodyPr/>
          <a:lstStyle/>
          <a:p>
            <a:r>
              <a:rPr lang="en-US" dirty="0" smtClean="0"/>
              <a:t>Network Topology (2 of 2)</a:t>
            </a:r>
            <a:endParaRPr lang="en-US" dirty="0"/>
          </a:p>
        </p:txBody>
      </p:sp>
      <p:pic>
        <p:nvPicPr>
          <p:cNvPr id="5" name="Picture 4" descr="An illustration depicts the strengths and weaknesses of the star and mesh topologies. An illustration of a star or half mesh network is represented against each comparison. The information represented in the illustration reads “Dependability: Star: “If the central point fails, data cannot flow anywhere on the network. If one of the other devices fails, however, the rest of the network remains operational.” Mesh: “There is no central point of failure; redundant paths between devices can be used to bypass failed devices;”” “Security: Star: “Data that travels on a star pathway makes only one stop between the sender and destination. The threat area for any transmission encompasses only three devices and two channels.” Mesh: “Data that travels on a star pathway makes only one stop between the sender and destination. The threat area for any transmission encompasses only three devices and two channels;”” “Capacity: Star: “Star topologies are limited by the amount of data that can be handled by the central device.” Mesh: “Mesh topologies offer higher capacities because data can be transmitted from different devices simultaneously;”” “Expandability: Star: “Expandability is limited by the number of devices that can be attached to the central device within its immediate area of wireless coverage or maximum cable length.” Mesh: “The network can be expanded infinitely. As new devices are added, the network continues to repeat the signal as necessary until it reaches the farthest devices;”” “Control: Star: “Setup and updates are primarily done on the central device, which also can be used to shut down the entire network.” Mesh: “Setup is more complex, as each device must be configured to send, receive, and forward network data. There is no central point at which the network can be shut down;”” “Monitoring: Star: “All data passes through a central point, which is easy to monitor for legitimate or illicit purposes.” Mesh: “Data does not pass through a central point, making data more challenging to monitor.”” "/>
          <p:cNvPicPr>
            <a:picLocks noChangeAspect="1"/>
          </p:cNvPicPr>
          <p:nvPr/>
        </p:nvPicPr>
        <p:blipFill>
          <a:blip r:embed="rId3" cstate="print"/>
          <a:srcRect b="47216"/>
          <a:stretch>
            <a:fillRect/>
          </a:stretch>
        </p:blipFill>
        <p:spPr>
          <a:xfrm>
            <a:off x="152400" y="1676400"/>
            <a:ext cx="4119525" cy="4206467"/>
          </a:xfrm>
          <a:prstGeom prst="rect">
            <a:avLst/>
          </a:prstGeom>
        </p:spPr>
      </p:pic>
      <p:pic>
        <p:nvPicPr>
          <p:cNvPr id="6" name="Picture 5" descr="An illustration depicts the strengths and weaknesses of the star and mesh topologies. An illustration of a star or half mesh network is represented against each comparison. The information represented in the illustration reads “Dependability: Star: “If the central point fails, data cannot flow anywhere on the network. If one of the other devices fails, however, the rest of the network remains operational.” Mesh: “There is no central point of failure; redundant paths between devices can be used to bypass failed devices;”” “Security: Star: “Data that travels on a star pathway makes only one stop between the sender and destination. The threat area for any transmission encompasses only three devices and two channels.” Mesh: “Data that travels on a star pathway makes only one stop between the sender and destination. The threat area for any transmission encompasses only three devices and two channels;”” “Capacity: Star: “Star topologies are limited by the amount of data that can be handled by the central device.” Mesh: “Mesh topologies offer higher capacities because data can be transmitted from different devices simultaneously;”” “Expandability: Star: “Expandability is limited by the number of devices that can be attached to the central device within its immediate area of wireless coverage or maximum cable length.” Mesh: “The network can be expanded infinitely. As new devices are added, the network continues to repeat the signal as necessary until it reaches the farthest devices;”” “Control: Star: “Setup and updates are primarily done on the central device, which also can be used to shut down the entire network.” Mesh: “Setup is more complex, as each device must be configured to send, receive, and forward network data. There is no central point at which the network can be shut down;”” “Monitoring: Star: “All data passes through a central point, which is easy to monitor for legitimate or illicit purposes.” Mesh: “Data does not pass through a central point, making data more challenging to monitor.”” "/>
          <p:cNvPicPr>
            <a:picLocks noChangeAspect="1"/>
          </p:cNvPicPr>
          <p:nvPr/>
        </p:nvPicPr>
        <p:blipFill>
          <a:blip r:embed="rId3" cstate="print"/>
          <a:srcRect t="53333"/>
          <a:stretch>
            <a:fillRect/>
          </a:stretch>
        </p:blipFill>
        <p:spPr>
          <a:xfrm>
            <a:off x="4648200" y="1924656"/>
            <a:ext cx="4304757" cy="3886200"/>
          </a:xfrm>
          <a:prstGeom prst="rect">
            <a:avLst/>
          </a:prstGeom>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Nodes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Any device on a network is called a </a:t>
            </a:r>
            <a:r>
              <a:rPr lang="en-US" sz="2600" b="1" dirty="0"/>
              <a:t>node</a:t>
            </a:r>
          </a:p>
          <a:p>
            <a:r>
              <a:rPr lang="en-US" sz="2600" dirty="0"/>
              <a:t>Devices on a network are classified as DTEs or DCEs</a:t>
            </a:r>
          </a:p>
          <a:p>
            <a:pPr lvl="1"/>
            <a:r>
              <a:rPr lang="en-US" b="1" dirty="0"/>
              <a:t>DTE</a:t>
            </a:r>
            <a:r>
              <a:rPr lang="en-US" dirty="0"/>
              <a:t> stands for data terminal equipment and can be any device that stores or generates data</a:t>
            </a:r>
          </a:p>
          <a:p>
            <a:pPr lvl="1"/>
            <a:r>
              <a:rPr lang="en-US" b="1" dirty="0"/>
              <a:t>DCE</a:t>
            </a:r>
            <a:r>
              <a:rPr lang="en-US" dirty="0"/>
              <a:t> stands for data communication equipment; these devices control the speed of data over networks, convert signals from cables to wireless, check for corrupted data, and route data to its </a:t>
            </a:r>
            <a:r>
              <a:rPr lang="en-US" dirty="0" smtClean="0"/>
              <a:t>destination</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lt Text will be entered here."/>
          <p:cNvSpPr>
            <a:spLocks noGrp="1"/>
          </p:cNvSpPr>
          <p:nvPr>
            <p:ph type="title"/>
          </p:nvPr>
        </p:nvSpPr>
        <p:spPr>
          <a:xfrm>
            <a:off x="474928" y="162235"/>
            <a:ext cx="8032638" cy="742205"/>
          </a:xfrm>
        </p:spPr>
        <p:txBody>
          <a:bodyPr/>
          <a:lstStyle/>
          <a:p>
            <a:r>
              <a:rPr lang="en-US" dirty="0" smtClean="0"/>
              <a:t>Network Nodes (2 of 3)</a:t>
            </a:r>
            <a:endParaRPr lang="en-US" dirty="0"/>
          </a:p>
        </p:txBody>
      </p:sp>
      <p:sp>
        <p:nvSpPr>
          <p:cNvPr id="4" name="Content Placeholder 3" descr="Alt Text will be entered here."/>
          <p:cNvSpPr>
            <a:spLocks noGrp="1"/>
          </p:cNvSpPr>
          <p:nvPr>
            <p:ph type="body" sz="half" idx="2"/>
          </p:nvPr>
        </p:nvSpPr>
        <p:spPr>
          <a:xfrm>
            <a:off x="309716" y="929169"/>
            <a:ext cx="8554065" cy="2776558"/>
          </a:xfrm>
        </p:spPr>
        <p:txBody>
          <a:bodyPr>
            <a:noAutofit/>
          </a:bodyPr>
          <a:lstStyle/>
          <a:p>
            <a:pPr marL="342900" indent="-342900">
              <a:buFont typeface="Arial" pitchFamily="34" charset="0"/>
              <a:buChar char="•"/>
            </a:pPr>
            <a:r>
              <a:rPr lang="en-US" sz="2600" dirty="0" smtClean="0"/>
              <a:t>A router is a device that controls the flow of data within a network and also acts as a gateway to pass data from one network to another</a:t>
            </a:r>
          </a:p>
          <a:p>
            <a:pPr marL="342900" indent="-342900">
              <a:buFont typeface="Arial" pitchFamily="34" charset="0"/>
              <a:buChar char="•"/>
            </a:pPr>
            <a:r>
              <a:rPr lang="en-US" sz="2600" dirty="0" smtClean="0"/>
              <a:t>A modem contains circuitry that converts the data-carrying signals from a digital device to signals that can travel over various communications channels</a:t>
            </a:r>
          </a:p>
        </p:txBody>
      </p:sp>
      <p:pic>
        <p:nvPicPr>
          <p:cNvPr id="5" name="Picture 4" descr="An illustration depicts the usage of routers. A photo of a router represented as a rectangular box with ports and antenna is shown. To the right of the router is the illustration of a router and three laptops. An arrow connects the laptop one via the router to other networks depicted above the router. Another arrow connects the laptop two to laptop three via the router. "/>
          <p:cNvPicPr>
            <a:picLocks noChangeAspect="1"/>
          </p:cNvPicPr>
          <p:nvPr/>
        </p:nvPicPr>
        <p:blipFill>
          <a:blip r:embed="rId3" cstate="print"/>
          <a:stretch>
            <a:fillRect/>
          </a:stretch>
        </p:blipFill>
        <p:spPr>
          <a:xfrm>
            <a:off x="357713" y="4121401"/>
            <a:ext cx="4495800" cy="1714143"/>
          </a:xfrm>
          <a:prstGeom prst="rect">
            <a:avLst/>
          </a:prstGeom>
        </p:spPr>
      </p:pic>
      <p:pic>
        <p:nvPicPr>
          <p:cNvPr id="6" name="Picture 2" descr="An illustration depicts the usage of a Modem. A photo of a modem represented as a rectangular box with a button on the front is shown. To the right of the photo is the illustration of cloud labeled “Internet”, modem, router, and three laptops. An arrow connects the laptop to the internet via the router and modem.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5167" y="3739486"/>
            <a:ext cx="3201951" cy="2324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7" y="195394"/>
            <a:ext cx="8032638" cy="674761"/>
          </a:xfrm>
        </p:spPr>
        <p:txBody>
          <a:bodyPr/>
          <a:lstStyle/>
          <a:p>
            <a:r>
              <a:rPr lang="en-US" dirty="0" smtClean="0"/>
              <a:t>Network Nodes (3 of 3)</a:t>
            </a:r>
            <a:endParaRPr lang="en-US" dirty="0"/>
          </a:p>
        </p:txBody>
      </p:sp>
      <p:sp>
        <p:nvSpPr>
          <p:cNvPr id="4" name="ContentPlaceholder 3"/>
          <p:cNvSpPr>
            <a:spLocks noGrp="1"/>
          </p:cNvSpPr>
          <p:nvPr>
            <p:ph type="body" sz="half" idx="2"/>
          </p:nvPr>
        </p:nvSpPr>
        <p:spPr>
          <a:xfrm>
            <a:off x="604123" y="1599811"/>
            <a:ext cx="3875280" cy="4355069"/>
          </a:xfrm>
        </p:spPr>
        <p:txBody>
          <a:bodyPr>
            <a:noAutofit/>
          </a:bodyPr>
          <a:lstStyle/>
          <a:p>
            <a:pPr marL="342900" indent="-342900">
              <a:buFont typeface="Arial" pitchFamily="34" charset="0"/>
              <a:buChar char="•"/>
            </a:pPr>
            <a:r>
              <a:rPr lang="en-US" sz="2600" dirty="0" smtClean="0"/>
              <a:t>DCEs such as repeaters, switches, and hubs can extend the range of your home network</a:t>
            </a:r>
          </a:p>
        </p:txBody>
      </p:sp>
      <p:pic>
        <p:nvPicPr>
          <p:cNvPr id="5" name="Picture 4" descr="An illustration with five sections depicts network devices. The router is represented as a green colored square. The hub is represented as a blue colored square. The computers are represented as circles. Section one titled “Hub” depicts a router connected to three computers and a hub connected to three computers. The router and the hub are connected. The supporting text associated with this section reads “Extends a wired network by adding more ports.”&#10;Section two titled “Switch” depicts three computers. An arrow points the computer one to switch represented as a square. An arrow points the switch to the computer two. The supporting text associated with this section reads “Sends signals to individual nodes rather than broadcasting to all of them.”&#10;Section three titled “Bridge” depicts two routers each connected to three computers and a bridge represented as a square. Router one is connected to bridge and the bridge is connected to router 2. The supporting text associated with this section reads “Connects two similar networks.” &#10;Section four titled “Repeater” depicts a repeater (represented as a square) connected to three computers. A forward arrow is represented on the other side of the repeater. The supporting text associated with this section reads “Extends the range of a network by restoring signals to maximum strength and retransmitting them.” Section five titled “Wireless access point (WAP)” depicts a WAP (represented as a square) connected to three computers and a router connected to three computers. The WAP is connected to Router. The supporting text associated with this section reads “Allows wireless devices to connect to a wired network.” "/>
          <p:cNvPicPr>
            <a:picLocks noChangeAspect="1"/>
          </p:cNvPicPr>
          <p:nvPr/>
        </p:nvPicPr>
        <p:blipFill>
          <a:blip r:embed="rId3" cstate="print"/>
          <a:stretch>
            <a:fillRect/>
          </a:stretch>
        </p:blipFill>
        <p:spPr>
          <a:xfrm>
            <a:off x="5191210" y="1460911"/>
            <a:ext cx="3263380" cy="4545877"/>
          </a:xfrm>
          <a:prstGeom prst="rect">
            <a:avLst/>
          </a:prstGeom>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 (1 of 3)</a:t>
            </a:r>
            <a:endParaRPr lang="en-US" dirty="0"/>
          </a:p>
        </p:txBody>
      </p:sp>
      <p:sp>
        <p:nvSpPr>
          <p:cNvPr id="4" name="Content  Placeholder 3"/>
          <p:cNvSpPr>
            <a:spLocks noGrp="1"/>
          </p:cNvSpPr>
          <p:nvPr>
            <p:ph idx="1"/>
          </p:nvPr>
        </p:nvSpPr>
        <p:spPr/>
        <p:txBody>
          <a:bodyPr>
            <a:noAutofit/>
          </a:bodyPr>
          <a:lstStyle/>
          <a:p>
            <a:pPr marL="342900" indent="-342900">
              <a:buFont typeface="Arial" pitchFamily="34" charset="0"/>
              <a:buChar char="•"/>
            </a:pPr>
            <a:r>
              <a:rPr lang="en-US" dirty="0" smtClean="0"/>
              <a:t>In the context of networks, a communication protocol refers to a set of rules for efficiently transmitting data from one network node to another</a:t>
            </a:r>
          </a:p>
          <a:p>
            <a:pPr marL="342900" indent="-342900">
              <a:buFont typeface="Arial" pitchFamily="34" charset="0"/>
              <a:buChar char="•"/>
            </a:pPr>
            <a:r>
              <a:rPr lang="en-US" dirty="0" smtClean="0"/>
              <a:t>This process is called handshaking</a:t>
            </a:r>
          </a:p>
          <a:p>
            <a:pPr marL="342900" indent="-342900">
              <a:buFont typeface="Arial" pitchFamily="34" charset="0"/>
              <a:buChar char="•"/>
            </a:pPr>
            <a:r>
              <a:rPr lang="en-US" dirty="0" smtClean="0"/>
              <a:t>Networks use more than one protocol, and the collection of protocols for a network is referred to as a protocol stack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 (2 of 3)</a:t>
            </a:r>
            <a:endParaRPr lang="en-US" dirty="0"/>
          </a:p>
        </p:txBody>
      </p:sp>
      <p:sp>
        <p:nvSpPr>
          <p:cNvPr id="3" name="Content Placeholder 2"/>
          <p:cNvSpPr>
            <a:spLocks noGrp="1"/>
          </p:cNvSpPr>
          <p:nvPr>
            <p:ph idx="1"/>
          </p:nvPr>
        </p:nvSpPr>
        <p:spPr/>
        <p:txBody>
          <a:bodyPr/>
          <a:lstStyle/>
          <a:p>
            <a:r>
              <a:rPr lang="en-US" b="1" dirty="0" smtClean="0"/>
              <a:t>PHYSICAL PROTOCOLS</a:t>
            </a:r>
          </a:p>
          <a:p>
            <a:pPr lvl="1"/>
            <a:r>
              <a:rPr lang="en-US" dirty="0" smtClean="0"/>
              <a:t>Specify cable and signal standards for the channels that carry data</a:t>
            </a:r>
            <a:endParaRPr lang="en-US" dirty="0"/>
          </a:p>
          <a:p>
            <a:pPr marL="347663" lvl="1">
              <a:buFont typeface="Arial" pitchFamily="34" charset="0"/>
              <a:buChar char="•"/>
            </a:pPr>
            <a:r>
              <a:rPr lang="en-US" sz="2600" b="1" dirty="0" smtClean="0"/>
              <a:t>TRANSPORT PROTOCOLS</a:t>
            </a:r>
          </a:p>
          <a:p>
            <a:pPr lvl="1"/>
            <a:r>
              <a:rPr lang="en-US" dirty="0" smtClean="0"/>
              <a:t>Make sure data gets to its destination by establishing standards for dividing data into chunks, assigning addresses, and correcting errors</a:t>
            </a:r>
          </a:p>
          <a:p>
            <a:pPr marL="342900" lvl="1" indent="-342900">
              <a:buFont typeface="Arial" pitchFamily="34" charset="0"/>
              <a:buChar char="•"/>
            </a:pPr>
            <a:r>
              <a:rPr lang="en-US" sz="2600" b="1" dirty="0"/>
              <a:t>ARRIVAL PROTOCOLS</a:t>
            </a:r>
          </a:p>
          <a:p>
            <a:pPr lvl="1"/>
            <a:r>
              <a:rPr lang="en-US" dirty="0" smtClean="0"/>
              <a:t>Convert data into standard formats that can be used by applications, such as email, Web browsers, and Skype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53433"/>
            <a:ext cx="8032638" cy="1044025"/>
          </a:xfrm>
        </p:spPr>
        <p:txBody>
          <a:bodyPr/>
          <a:lstStyle/>
          <a:p>
            <a:r>
              <a:rPr lang="en-US" dirty="0" smtClean="0"/>
              <a:t>Communication Protocols (3 of 3)</a:t>
            </a:r>
            <a:endParaRPr lang="en-US" dirty="0"/>
          </a:p>
        </p:txBody>
      </p:sp>
      <p:sp>
        <p:nvSpPr>
          <p:cNvPr id="4" name="Content Placeholder 3"/>
          <p:cNvSpPr>
            <a:spLocks noGrp="1"/>
          </p:cNvSpPr>
          <p:nvPr>
            <p:ph type="body" sz="half" idx="2"/>
          </p:nvPr>
        </p:nvSpPr>
        <p:spPr>
          <a:xfrm>
            <a:off x="415929" y="1171301"/>
            <a:ext cx="8388857" cy="2197510"/>
          </a:xfrm>
        </p:spPr>
        <p:txBody>
          <a:bodyPr>
            <a:noAutofit/>
          </a:bodyPr>
          <a:lstStyle/>
          <a:p>
            <a:pPr marL="342900" indent="-342900">
              <a:buFont typeface="Arial" pitchFamily="34" charset="0"/>
              <a:buChar char="•"/>
            </a:pPr>
            <a:r>
              <a:rPr lang="en-US" sz="2600" dirty="0" smtClean="0"/>
              <a:t>Error correction is one of the responsibilities of communication protocols</a:t>
            </a:r>
          </a:p>
          <a:p>
            <a:pPr marL="342900" indent="-342900">
              <a:buFont typeface="Arial" pitchFamily="34" charset="0"/>
              <a:buChar char="•"/>
            </a:pPr>
            <a:r>
              <a:rPr lang="en-US" sz="2600" dirty="0" smtClean="0"/>
              <a:t>Digital networks—those that transmit digital signals—can be easily monitored to determine if interference has corrupted any signals</a:t>
            </a:r>
          </a:p>
        </p:txBody>
      </p:sp>
      <p:pic>
        <p:nvPicPr>
          <p:cNvPr id="5" name="Picture 2" descr="An illustration depicts the process of error correction. An arrow points the transmission of corrupted data that reads “+ 3” to the receiving device. In the receiver device, two gear wheels are represented. A gear wheel with value “+ three” is labeled “Fix it!” A gear wheel with value “+ five” is labeled “Fixed!” An arrow points the transmission of corrected data that reads “+ five” from the receiving devic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0400" y="3677375"/>
            <a:ext cx="452350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B: The Internet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Background</a:t>
            </a:r>
          </a:p>
          <a:p>
            <a:r>
              <a:rPr lang="en-US" sz="2600" dirty="0"/>
              <a:t>Internet Infrastructure</a:t>
            </a:r>
          </a:p>
          <a:p>
            <a:r>
              <a:rPr lang="en-US" sz="2600" dirty="0"/>
              <a:t>Packets</a:t>
            </a:r>
          </a:p>
          <a:p>
            <a:r>
              <a:rPr lang="en-US" sz="2600" dirty="0"/>
              <a:t>Internet Addresses</a:t>
            </a:r>
          </a:p>
          <a:p>
            <a:r>
              <a:rPr lang="en-US" sz="2600" dirty="0"/>
              <a:t>Domain </a:t>
            </a:r>
            <a:r>
              <a:rPr lang="en-US" sz="2600" dirty="0" smtClean="0"/>
              <a:t>Names</a:t>
            </a:r>
            <a:endParaRPr lang="en-US" sz="2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Section A: Network Basics</a:t>
            </a:r>
            <a:endParaRPr lang="en-US" dirty="0"/>
          </a:p>
        </p:txBody>
      </p:sp>
      <p:sp>
        <p:nvSpPr>
          <p:cNvPr id="6" name="Content Placeholder 5"/>
          <p:cNvSpPr>
            <a:spLocks noGrp="1"/>
          </p:cNvSpPr>
          <p:nvPr>
            <p:ph idx="1"/>
          </p:nvPr>
        </p:nvSpPr>
        <p:spPr/>
        <p:txBody>
          <a:bodyPr>
            <a:normAutofit/>
          </a:bodyPr>
          <a:lstStyle/>
          <a:p>
            <a:r>
              <a:rPr lang="en-US" dirty="0" smtClean="0"/>
              <a:t>Communication Systems</a:t>
            </a:r>
          </a:p>
          <a:p>
            <a:r>
              <a:rPr lang="en-US" dirty="0" smtClean="0"/>
              <a:t>Communication Channels</a:t>
            </a:r>
          </a:p>
          <a:p>
            <a:r>
              <a:rPr lang="en-US" dirty="0" smtClean="0"/>
              <a:t>Network Topology</a:t>
            </a:r>
          </a:p>
          <a:p>
            <a:r>
              <a:rPr lang="en-US" dirty="0" smtClean="0"/>
              <a:t>Network Nodes</a:t>
            </a:r>
          </a:p>
          <a:p>
            <a:r>
              <a:rPr lang="en-US" dirty="0" smtClean="0"/>
              <a:t>Communication Protocols</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B: Objectives (1 of</a:t>
            </a:r>
            <a:r>
              <a:rPr lang="en-US" baseline="0" dirty="0" smtClean="0"/>
              <a:t> 2</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Briefly describe how the Internet developed from the ARPANET</a:t>
            </a:r>
          </a:p>
          <a:p>
            <a:r>
              <a:rPr lang="en-US" sz="2600" dirty="0"/>
              <a:t>Explain the state of Internet governance and funding</a:t>
            </a:r>
          </a:p>
          <a:p>
            <a:r>
              <a:rPr lang="en-US" sz="2600" dirty="0"/>
              <a:t>Draw a diagram showing the interrelationship among the three tiers of Internet service providers</a:t>
            </a:r>
          </a:p>
          <a:p>
            <a:r>
              <a:rPr lang="en-US" sz="2600" dirty="0"/>
              <a:t>Describe how packets are created and how they are carried on packet-switching networks</a:t>
            </a:r>
          </a:p>
          <a:p>
            <a:r>
              <a:rPr lang="en-US" sz="2600" dirty="0"/>
              <a:t>State the roles of TCP, IP, and </a:t>
            </a:r>
            <a:r>
              <a:rPr lang="en-US" sz="2600" dirty="0" smtClean="0"/>
              <a:t>UDP</a:t>
            </a:r>
            <a:endParaRPr lang="en-US" sz="2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B: Objectives (2 of</a:t>
            </a:r>
            <a:r>
              <a:rPr lang="en-US" baseline="0" dirty="0" smtClean="0"/>
              <a:t> </a:t>
            </a:r>
            <a:r>
              <a:rPr lang="en-US" dirty="0" smtClean="0"/>
              <a:t>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Identify IPv4 and IPv6 addresses</a:t>
            </a:r>
          </a:p>
          <a:p>
            <a:r>
              <a:rPr lang="en-US" sz="2600" dirty="0"/>
              <a:t>Explain the differences between static addresses and dynamic addresses</a:t>
            </a:r>
          </a:p>
          <a:p>
            <a:r>
              <a:rPr lang="en-US" sz="2600" dirty="0"/>
              <a:t>Draw a diagram illustrating how a router deals with private and public IP addresses</a:t>
            </a:r>
          </a:p>
          <a:p>
            <a:r>
              <a:rPr lang="en-US" sz="2600" dirty="0"/>
              <a:t>List at least five top-level domains</a:t>
            </a:r>
          </a:p>
          <a:p>
            <a:r>
              <a:rPr lang="en-US" sz="2600" dirty="0"/>
              <a:t>Explain the role of the domain name system and why it is one of the Internet’s </a:t>
            </a:r>
            <a:r>
              <a:rPr lang="en-US" sz="2600" dirty="0" smtClean="0"/>
              <a:t>vulnerabilities</a:t>
            </a:r>
            <a:endParaRPr lang="en-US" sz="2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(1 of 5)</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400" dirty="0"/>
              <a:t>The history of the Internet begins in 1957</a:t>
            </a:r>
          </a:p>
          <a:p>
            <a:r>
              <a:rPr lang="en-US" sz="2400" dirty="0"/>
              <a:t>In a response to the Soviet Union launching Sputnik, the first man-made satellite, the U.S. government resolved to improve its scientific and technical infrastructure</a:t>
            </a:r>
          </a:p>
          <a:p>
            <a:r>
              <a:rPr lang="en-US" sz="2400" dirty="0"/>
              <a:t>One of the resulting initiatives was the Advanced Research Projects Agency (ARPA</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1596"/>
            <a:ext cx="8032638" cy="786450"/>
          </a:xfrm>
        </p:spPr>
        <p:txBody>
          <a:bodyPr/>
          <a:lstStyle/>
          <a:p>
            <a:r>
              <a:rPr lang="en-US" dirty="0" smtClean="0"/>
              <a:t>Background (2 of 5)</a:t>
            </a:r>
            <a:endParaRPr lang="en-US" dirty="0"/>
          </a:p>
        </p:txBody>
      </p:sp>
      <p:sp>
        <p:nvSpPr>
          <p:cNvPr id="4" name="Content Placeholder 3"/>
          <p:cNvSpPr>
            <a:spLocks noGrp="1"/>
          </p:cNvSpPr>
          <p:nvPr>
            <p:ph type="body" sz="half" idx="2"/>
          </p:nvPr>
        </p:nvSpPr>
        <p:spPr>
          <a:xfrm>
            <a:off x="240631" y="868094"/>
            <a:ext cx="4443663" cy="5308117"/>
          </a:xfrm>
        </p:spPr>
        <p:txBody>
          <a:bodyPr>
            <a:noAutofit/>
          </a:bodyPr>
          <a:lstStyle/>
          <a:p>
            <a:pPr marL="342900" indent="-342900">
              <a:buFont typeface="Arial" pitchFamily="34" charset="0"/>
              <a:buChar char="•"/>
            </a:pPr>
            <a:r>
              <a:rPr lang="en-US" sz="2600" dirty="0" smtClean="0"/>
              <a:t>ARPA designed a project to help scientists communicate and share valuable computer resources, and called The ARPANET</a:t>
            </a:r>
          </a:p>
          <a:p>
            <a:pPr marL="342900" indent="-342900">
              <a:buFont typeface="Arial" pitchFamily="34" charset="0"/>
              <a:buChar char="•"/>
            </a:pPr>
            <a:r>
              <a:rPr lang="en-US" sz="2600" dirty="0" smtClean="0"/>
              <a:t>The ARPANET, created in 1969, connected computers at UCLA, the Stanford Research Institute, the University of Utah, and UC California at Santa Barbara</a:t>
            </a:r>
          </a:p>
        </p:txBody>
      </p:sp>
      <p:pic>
        <p:nvPicPr>
          <p:cNvPr id="5" name="Picture 4" descr="An illustration depicts the Aprane, 1969. The computers are represented as squares and the nodes are represented as circles. The nodes are labeled “SRI,” “UCSB,” “UCLA,” and “UTAM.” The node labeled “SRI” is connected to all three nodes. The node labeled “UCSB” is connected to a node labeled “UCLA.” The computer labeled “360” is connected to the node “UCSB.” The computer labeled “Sigma 7” is connected to the node “UCLA.” The computer labeled “PDP 10” is connected to the node “UTAM.” The computer labeled “940” is connected to the node “SRI.” The supporting text associated with the illustration read as: “The original diagram of the ARPANET included four nodes, depicted as circles. The squares represent the computer systems at each node.”"/>
          <p:cNvPicPr>
            <a:picLocks noChangeAspect="1"/>
          </p:cNvPicPr>
          <p:nvPr/>
        </p:nvPicPr>
        <p:blipFill>
          <a:blip r:embed="rId3" cstate="print"/>
          <a:stretch>
            <a:fillRect/>
          </a:stretch>
        </p:blipFill>
        <p:spPr>
          <a:xfrm>
            <a:off x="4896803" y="2009274"/>
            <a:ext cx="4082783" cy="3092116"/>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(3 of</a:t>
            </a:r>
            <a:r>
              <a:rPr lang="en-US" baseline="0" dirty="0" smtClean="0"/>
              <a:t> 5</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Early Internet pioneers used primitive command-line user interfaces to send email, transfer files, and run scientific calculations on Internet supercomputers</a:t>
            </a:r>
          </a:p>
          <a:p>
            <a:r>
              <a:rPr lang="en-US" sz="2600" dirty="0"/>
              <a:t>In the 1990s, software developers created new user-friendly Internet access tools, and Internet accounts became available to anyone willing to pay a monthly subscription </a:t>
            </a:r>
            <a:r>
              <a:rPr lang="en-US" sz="2600" dirty="0" smtClean="0"/>
              <a:t>fee</a:t>
            </a:r>
            <a:endParaRPr lang="en-US" sz="2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911" y="176981"/>
            <a:ext cx="8032638" cy="727456"/>
          </a:xfrm>
        </p:spPr>
        <p:txBody>
          <a:bodyPr/>
          <a:lstStyle/>
          <a:p>
            <a:r>
              <a:rPr lang="en-US" dirty="0" smtClean="0"/>
              <a:t>Background (4 of 5)</a:t>
            </a:r>
            <a:endParaRPr lang="en-US" dirty="0"/>
          </a:p>
        </p:txBody>
      </p:sp>
      <p:sp>
        <p:nvSpPr>
          <p:cNvPr id="4" name="Content Placeholder 3"/>
          <p:cNvSpPr>
            <a:spLocks noGrp="1"/>
          </p:cNvSpPr>
          <p:nvPr>
            <p:ph type="body" sz="half" idx="2"/>
          </p:nvPr>
        </p:nvSpPr>
        <p:spPr>
          <a:xfrm>
            <a:off x="235974" y="988141"/>
            <a:ext cx="8686800" cy="2300491"/>
          </a:xfrm>
        </p:spPr>
        <p:txBody>
          <a:bodyPr>
            <a:noAutofit/>
          </a:bodyPr>
          <a:lstStyle/>
          <a:p>
            <a:pPr marL="342900" indent="-342900">
              <a:buFont typeface="Arial" pitchFamily="34" charset="0"/>
              <a:buChar char="•"/>
            </a:pPr>
            <a:r>
              <a:rPr lang="en-US" sz="2600" dirty="0" smtClean="0"/>
              <a:t>Today’s Internet, with an estimated 500 million nodes and more than 3 billion users, is huge</a:t>
            </a:r>
          </a:p>
          <a:p>
            <a:pPr marL="342900" indent="-342900">
              <a:buFont typeface="Arial" pitchFamily="34" charset="0"/>
              <a:buChar char="•"/>
            </a:pPr>
            <a:r>
              <a:rPr lang="en-US" sz="2600" dirty="0" smtClean="0"/>
              <a:t>It is estimated that the Internet handles more than two exabytes of data every day; an exabyte is 1.074 billion gigabytes – a nearly unimaginable amount of data!</a:t>
            </a:r>
          </a:p>
        </p:txBody>
      </p:sp>
      <p:pic>
        <p:nvPicPr>
          <p:cNvPr id="5" name="Picture 4" descr="An illustration of a globe with regions connected with internet depicted as glowing spots. "/>
          <p:cNvPicPr>
            <a:picLocks noChangeAspect="1"/>
          </p:cNvPicPr>
          <p:nvPr/>
        </p:nvPicPr>
        <p:blipFill>
          <a:blip r:embed="rId3" cstate="print"/>
          <a:stretch>
            <a:fillRect/>
          </a:stretch>
        </p:blipFill>
        <p:spPr>
          <a:xfrm>
            <a:off x="2424824" y="3563374"/>
            <a:ext cx="5128542" cy="2490784"/>
          </a:xfrm>
          <a:prstGeom prst="rect">
            <a:avLst/>
          </a:prstGeom>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(5 of 5)</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In theory, no single person, organization, company, or government runs the Internet</a:t>
            </a:r>
          </a:p>
          <a:p>
            <a:r>
              <a:rPr lang="en-US" sz="2600" b="1" dirty="0"/>
              <a:t>Internet governance </a:t>
            </a:r>
            <a:r>
              <a:rPr lang="en-US" sz="2600" dirty="0"/>
              <a:t>is simply a set of shared protocols, procedures, and technologies that evolve through common agreement among network providers</a:t>
            </a:r>
          </a:p>
          <a:p>
            <a:r>
              <a:rPr lang="en-US" sz="2600" dirty="0"/>
              <a:t>The organization that supervises internet addressing is </a:t>
            </a:r>
            <a:r>
              <a:rPr lang="en-US" sz="2600" b="1" dirty="0"/>
              <a:t>ICANN</a:t>
            </a:r>
            <a:r>
              <a:rPr lang="en-US" sz="2600" dirty="0"/>
              <a:t>, the Internet Corporation for Assigned Names and </a:t>
            </a:r>
            <a:r>
              <a:rPr lang="en-US" sz="2600" dirty="0" smtClean="0"/>
              <a:t>Numbers</a:t>
            </a:r>
            <a:endParaRPr lang="en-US" sz="26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Infrastructure (1 of 3)</a:t>
            </a:r>
            <a:endParaRPr lang="en-US" dirty="0"/>
          </a:p>
        </p:txBody>
      </p:sp>
      <p:sp>
        <p:nvSpPr>
          <p:cNvPr id="3" name="Content Placeholder 2"/>
          <p:cNvSpPr>
            <a:spLocks noGrp="1"/>
          </p:cNvSpPr>
          <p:nvPr>
            <p:ph type="body" idx="4294967295"/>
          </p:nvPr>
        </p:nvSpPr>
        <p:spPr>
          <a:xfrm>
            <a:off x="228600" y="1177416"/>
            <a:ext cx="8763000" cy="4987413"/>
          </a:xfrm>
        </p:spPr>
        <p:txBody>
          <a:bodyPr>
            <a:noAutofit/>
          </a:bodyPr>
          <a:lstStyle/>
          <a:p>
            <a:r>
              <a:rPr lang="en-US" sz="2600" dirty="0"/>
              <a:t>The way networks fit together is referred to as the </a:t>
            </a:r>
            <a:r>
              <a:rPr lang="en-US" sz="2600" b="1" dirty="0"/>
              <a:t>Internet Infrastructure</a:t>
            </a:r>
          </a:p>
          <a:p>
            <a:r>
              <a:rPr lang="en-US" sz="2600" dirty="0"/>
              <a:t>Tier 1 networks, such as AT&amp;T, CenturyLink, Verizon, and NTT Communications represent the top of the Internet hierarchy and form the </a:t>
            </a:r>
            <a:r>
              <a:rPr lang="en-US" sz="2600" b="1" dirty="0"/>
              <a:t>Internet backbone</a:t>
            </a:r>
            <a:r>
              <a:rPr lang="en-US" sz="2600" dirty="0"/>
              <a:t>, a system of high-capacity routers and fiber-optic communication links providing the main routes for data speeding across the Internet</a:t>
            </a:r>
          </a:p>
          <a:p>
            <a:r>
              <a:rPr lang="en-US" sz="2600" dirty="0"/>
              <a:t>Networks that form the Internet are maintained by </a:t>
            </a:r>
            <a:r>
              <a:rPr lang="en-US" sz="2600" b="1" dirty="0"/>
              <a:t>Internet service providers</a:t>
            </a:r>
            <a:r>
              <a:rPr lang="en-US" sz="2600" dirty="0"/>
              <a:t> (ISPs)</a:t>
            </a:r>
          </a:p>
          <a:p>
            <a:r>
              <a:rPr lang="en-US" sz="2600" dirty="0"/>
              <a:t>ISPs exchange data at </a:t>
            </a:r>
            <a:r>
              <a:rPr lang="en-US" sz="2600" b="1" dirty="0"/>
              <a:t>Internet exchange points </a:t>
            </a:r>
            <a:r>
              <a:rPr lang="en-US" sz="2600" dirty="0"/>
              <a:t>(IXPs</a:t>
            </a:r>
            <a:r>
              <a:rPr lang="en-US" sz="2600" dirty="0" smtClean="0"/>
              <a:t>)</a:t>
            </a:r>
            <a:endParaRPr lang="en-US" sz="2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7" y="180645"/>
            <a:ext cx="8032638" cy="1004011"/>
          </a:xfrm>
        </p:spPr>
        <p:txBody>
          <a:bodyPr/>
          <a:lstStyle/>
          <a:p>
            <a:r>
              <a:rPr lang="en-US" dirty="0" smtClean="0"/>
              <a:t>Internet Infrastructure (2 of 3)</a:t>
            </a:r>
            <a:endParaRPr lang="en-US" dirty="0"/>
          </a:p>
        </p:txBody>
      </p:sp>
      <p:pic>
        <p:nvPicPr>
          <p:cNvPr id="5" name="Picture 2" descr="An illustration of internet infrastructure depicts the customers at tier 1, tier 2, and tier 3. The routers are represented as small squares. IXPs are represented as a small circle. The networks are represented as ovals. Networks represented at tier 1 are labeled: “Century-Link,” “Sprint,” “Verizon,” “AT&amp;T.” The networks at Tier 1 are interconnected by IXPs. The networks represented at Tier 2 are labeled “Comcast” and “Merit.” Networks “Verizon” and “AT&amp;T” at Tier 1 are connected to “Comcast” at Tier 2 via IXPs. Network “Century-Link” at Tier 1 is connected to “Merit” at tier 2. The networks represented at Tier 3 are labeled “Midwest Cellular” and “Cool College.” A router connects “AT&amp;T” to “Midwest Cellular.” A router connects “Merit” to “Cool College.” Routers connect the networks “Midwest Cellular” and “Cool College” to the computer terminals that are part of School Network and Business network represented at Tier 3. A Router connects the network “Comcast” at Tier 2 to the terminals that are part of Home network represented at tier 3. "/>
          <p:cNvPicPr>
            <a:picLocks noChangeAspect="1"/>
          </p:cNvPicPr>
          <p:nvPr/>
        </p:nvPicPr>
        <p:blipFill>
          <a:blip r:embed="rId3" cstate="print"/>
          <a:stretch>
            <a:fillRect/>
          </a:stretch>
        </p:blipFill>
        <p:spPr>
          <a:xfrm>
            <a:off x="1051153" y="1546589"/>
            <a:ext cx="6979569" cy="4461130"/>
          </a:xfrm>
          <a:prstGeom prst="rect">
            <a:avLst/>
          </a:prstGeom>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918" y="191728"/>
            <a:ext cx="8032638" cy="771702"/>
          </a:xfrm>
        </p:spPr>
        <p:txBody>
          <a:bodyPr/>
          <a:lstStyle/>
          <a:p>
            <a:r>
              <a:rPr lang="en-US" dirty="0" smtClean="0"/>
              <a:t>Internet Infrastructure (3 of 3)</a:t>
            </a:r>
            <a:endParaRPr lang="en-US" dirty="0"/>
          </a:p>
        </p:txBody>
      </p:sp>
      <p:sp>
        <p:nvSpPr>
          <p:cNvPr id="4" name="Content Placeholder 3"/>
          <p:cNvSpPr>
            <a:spLocks noGrp="1"/>
          </p:cNvSpPr>
          <p:nvPr>
            <p:ph type="body" sz="half" idx="2"/>
          </p:nvPr>
        </p:nvSpPr>
        <p:spPr>
          <a:xfrm>
            <a:off x="192505" y="984774"/>
            <a:ext cx="3715817" cy="5191437"/>
          </a:xfrm>
        </p:spPr>
        <p:txBody>
          <a:bodyPr>
            <a:noAutofit/>
          </a:bodyPr>
          <a:lstStyle/>
          <a:p>
            <a:pPr marL="342900" indent="-342900">
              <a:buFont typeface="Arial" pitchFamily="34" charset="0"/>
              <a:buChar char="•"/>
            </a:pPr>
            <a:r>
              <a:rPr lang="en-US" sz="2600" dirty="0" smtClean="0"/>
              <a:t>The internet is not free; ISPs make a substantial investment in equipment and infrastructure to connect consumers</a:t>
            </a:r>
          </a:p>
          <a:p>
            <a:pPr marL="342900" indent="-342900">
              <a:buFont typeface="Arial" pitchFamily="34" charset="0"/>
              <a:buChar char="•"/>
            </a:pPr>
            <a:r>
              <a:rPr lang="en-US" sz="2600" dirty="0" smtClean="0"/>
              <a:t>Tier 1 ISPs own and maintain millions of dollars of data communication equipment</a:t>
            </a:r>
          </a:p>
        </p:txBody>
      </p:sp>
      <p:pic>
        <p:nvPicPr>
          <p:cNvPr id="5" name="Picture 4" descr="An illustration depicts the cost for accessing the ISPs. The ISPs represented at tier 1 are labeled “Century-Link” and “AT&amp;T.” The text that reads as “Free” is represented between the ISPs. The supporting text associated with Tier 1 ISPs reads “Tier 1 service providers exchange data with other Tier 1 providers on a no-cost basis.” &#10;ISPs represented at Tier 2 are labeled “Merit” and “Swiss-com.” The text that reads as “Free” is represented between the ISPs. Dollars are represented between the tier 1 ISPs and tier 2 ISPs. The supporting text associated with the tier 2 ISPs reads “Tier 2 service providers exchange data on a no-cost basis with other Tier 2 providers, but they pay fees to connect to the backbone through Tier 1 providers.” &#10;The ISPs represented at Tier 3 are labeled “Campus Net” and “Local ISP.” Dollars are represented between the tier 2 ISPs and tier 3 ISPs. Dollars are represented between the tier 1 ISPs and tier 3 ISPs. The supporting text associated with the tier 3 ISPs reads “Tier 3 service providers connect to Tier 2 or Tier 1 providers and pay transit fees for the data exchanged.” Dollars are represented between the consumer and the tier 3 “Local ISP.” The text “Free” is represented between the tier 3 ISP “Campus Net” and the consumer. The supporting text associated with the consumers reads “Consumers either pay fees directly or their access is subsidized by an organization or government.”"/>
          <p:cNvPicPr>
            <a:picLocks noChangeAspect="1"/>
          </p:cNvPicPr>
          <p:nvPr/>
        </p:nvPicPr>
        <p:blipFill>
          <a:blip r:embed="rId3" cstate="print"/>
          <a:stretch>
            <a:fillRect/>
          </a:stretch>
        </p:blipFill>
        <p:spPr>
          <a:xfrm>
            <a:off x="4024502" y="1728892"/>
            <a:ext cx="4863038" cy="3464669"/>
          </a:xfrm>
          <a:prstGeom prst="rect">
            <a:avLst/>
          </a:prstGeom>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 Objectives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Replicate Shannon’s diagram of a general communication system, including all nine </a:t>
            </a:r>
            <a:r>
              <a:rPr lang="en-US" sz="2600" dirty="0" smtClean="0"/>
              <a:t>labels</a:t>
            </a:r>
            <a:endParaRPr lang="en-US" sz="2600" dirty="0"/>
          </a:p>
          <a:p>
            <a:r>
              <a:rPr lang="en-US" sz="2600" dirty="0"/>
              <a:t>Give two examples of PANs, LANs, and </a:t>
            </a:r>
            <a:r>
              <a:rPr lang="en-US" sz="2600" dirty="0" smtClean="0"/>
              <a:t>WANs</a:t>
            </a:r>
            <a:endParaRPr lang="en-US" sz="2600" dirty="0"/>
          </a:p>
          <a:p>
            <a:r>
              <a:rPr lang="en-US" sz="2600" dirty="0"/>
              <a:t>List four examples of wired channels used for </a:t>
            </a:r>
            <a:r>
              <a:rPr lang="en-US" sz="2600" dirty="0" smtClean="0"/>
              <a:t>networks</a:t>
            </a:r>
            <a:endParaRPr lang="en-US" sz="2600" dirty="0"/>
          </a:p>
          <a:p>
            <a:r>
              <a:rPr lang="en-US" sz="2600" dirty="0"/>
              <a:t>State the two wireless channels most commonly used for communication networks</a:t>
            </a:r>
          </a:p>
          <a:p>
            <a:r>
              <a:rPr lang="en-US" sz="2600" dirty="0"/>
              <a:t>List two advantages and four disadvantages of wireless channels</a:t>
            </a:r>
          </a:p>
          <a:p>
            <a:r>
              <a:rPr lang="en-US" sz="2600" dirty="0"/>
              <a:t>State what differentiates broadband from </a:t>
            </a:r>
            <a:r>
              <a:rPr lang="en-US" sz="2600" dirty="0" smtClean="0"/>
              <a:t>narrowband</a:t>
            </a:r>
            <a:endParaRPr lang="en-US" sz="2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lt Text will be entered here."/>
          <p:cNvSpPr>
            <a:spLocks noGrp="1"/>
          </p:cNvSpPr>
          <p:nvPr>
            <p:ph type="title"/>
          </p:nvPr>
        </p:nvSpPr>
        <p:spPr/>
        <p:txBody>
          <a:bodyPr/>
          <a:lstStyle/>
          <a:p>
            <a:r>
              <a:rPr lang="en-US" dirty="0" smtClean="0"/>
              <a:t>Packets (1 of 6)</a:t>
            </a:r>
            <a:endParaRPr lang="en-US" dirty="0"/>
          </a:p>
        </p:txBody>
      </p:sp>
      <p:sp>
        <p:nvSpPr>
          <p:cNvPr id="4" name="Content Placeholder 3" descr="Alt Text will be entered here."/>
          <p:cNvSpPr>
            <a:spLocks noGrp="1"/>
          </p:cNvSpPr>
          <p:nvPr>
            <p:ph idx="1"/>
          </p:nvPr>
        </p:nvSpPr>
        <p:spPr/>
        <p:txBody>
          <a:bodyPr>
            <a:noAutofit/>
          </a:bodyPr>
          <a:lstStyle/>
          <a:p>
            <a:pPr marL="342900" indent="-342900">
              <a:buFont typeface="Arial" pitchFamily="34" charset="0"/>
              <a:buChar char="•"/>
            </a:pPr>
            <a:r>
              <a:rPr lang="en-US" sz="2600" dirty="0" smtClean="0"/>
              <a:t>A packet is a parcel of data that is sent across a computer network; when packets reach their destination, they are reassembled into the original message according to their sequence numbers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lt Text will be entered here."/>
          <p:cNvSpPr>
            <a:spLocks noGrp="1"/>
          </p:cNvSpPr>
          <p:nvPr>
            <p:ph type="title"/>
          </p:nvPr>
        </p:nvSpPr>
        <p:spPr>
          <a:xfrm>
            <a:off x="555681" y="155034"/>
            <a:ext cx="8032638" cy="987918"/>
          </a:xfrm>
        </p:spPr>
        <p:txBody>
          <a:bodyPr/>
          <a:lstStyle/>
          <a:p>
            <a:r>
              <a:rPr lang="en-US" dirty="0" smtClean="0"/>
              <a:t>Packets (2 of 6)</a:t>
            </a:r>
            <a:endParaRPr lang="en-US" dirty="0"/>
          </a:p>
        </p:txBody>
      </p:sp>
      <p:pic>
        <p:nvPicPr>
          <p:cNvPr id="2050" name="Picture 2" descr="An illustration depicts the transmission and arrangement of data packets at the destination. An illustration of a photo is portioned into four parts (represented as four quadrants) and are labeled “1,” “2,” “3,” and “4.” Each part is represented as a data packet passing through the network. Data packets two and four are represented to reach the destination first followed by the packets 1 and three. At the destination, a properly aligned photo with data packet 2 placed to the right of data packet 1, data packet 3 is placed below the data packet 1, and data packet 4 is placed below data packet 2 to the right of data packet 3 is shown. The supporting text associated with the illustration reads “Messages divided into equal-size packets are easier to handle than an assortment of small, medium, large, and extra large 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969770"/>
            <a:ext cx="77438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descr="Alt Text will be entered here."/>
          <p:cNvSpPr>
            <a:spLocks noGrp="1"/>
          </p:cNvSpPr>
          <p:nvPr>
            <p:ph type="body" sz="half" idx="2"/>
          </p:nvPr>
        </p:nvSpPr>
        <p:spPr>
          <a:xfrm>
            <a:off x="243349" y="4443255"/>
            <a:ext cx="8657302" cy="1368266"/>
          </a:xfrm>
        </p:spPr>
        <p:txBody>
          <a:bodyPr>
            <a:noAutofit/>
          </a:bodyPr>
          <a:lstStyle/>
          <a:p>
            <a:r>
              <a:rPr lang="en-US" sz="2600" dirty="0"/>
              <a:t>Messages divided into equal-size packets are easier to handle than an assortment of small, medium, large, and extra large files.</a:t>
            </a:r>
            <a:endParaRPr lang="en-US" sz="2600" dirty="0" smtClean="0"/>
          </a:p>
        </p:txBody>
      </p:sp>
    </p:spTree>
    <p:extLst>
      <p:ext uri="{BB962C8B-B14F-4D97-AF65-F5344CB8AC3E}">
        <p14:creationId xmlns:p14="http://schemas.microsoft.com/office/powerpoint/2010/main" val="423594906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894" y="151122"/>
            <a:ext cx="8032638" cy="973849"/>
          </a:xfrm>
        </p:spPr>
        <p:txBody>
          <a:bodyPr>
            <a:noAutofit/>
          </a:bodyPr>
          <a:lstStyle/>
          <a:p>
            <a:r>
              <a:rPr lang="en-US" dirty="0" smtClean="0"/>
              <a:t>Packets (3 of 6)</a:t>
            </a:r>
            <a:endParaRPr lang="en-US" dirty="0"/>
          </a:p>
        </p:txBody>
      </p:sp>
      <p:sp>
        <p:nvSpPr>
          <p:cNvPr id="4" name="Content Placeholder 3"/>
          <p:cNvSpPr>
            <a:spLocks noGrp="1"/>
          </p:cNvSpPr>
          <p:nvPr>
            <p:ph type="body" sz="half" idx="2"/>
          </p:nvPr>
        </p:nvSpPr>
        <p:spPr>
          <a:xfrm>
            <a:off x="272716" y="1187116"/>
            <a:ext cx="8662737" cy="4957009"/>
          </a:xfrm>
        </p:spPr>
        <p:txBody>
          <a:bodyPr>
            <a:noAutofit/>
          </a:bodyPr>
          <a:lstStyle/>
          <a:p>
            <a:pPr marL="342900" indent="-342900">
              <a:buFont typeface="Arial" pitchFamily="34" charset="0"/>
              <a:buChar char="•"/>
            </a:pPr>
            <a:r>
              <a:rPr lang="en-US" sz="2800" dirty="0" smtClean="0"/>
              <a:t>Communication networks use a technology called circuit switching, which establishes a private link between one telephone and another for the duration of a call</a:t>
            </a:r>
          </a:p>
          <a:p>
            <a:pPr marL="342900" indent="-342900">
              <a:buFont typeface="Arial" pitchFamily="34" charset="0"/>
              <a:buChar char="•"/>
            </a:pPr>
            <a:r>
              <a:rPr lang="en-US" sz="2800" dirty="0" smtClean="0"/>
              <a:t>A more efficient alterative to this process is packet switching technology, which divides a message into several packets that can be routed independently to their destination</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675" y="184502"/>
            <a:ext cx="8032638" cy="885317"/>
          </a:xfrm>
        </p:spPr>
        <p:txBody>
          <a:bodyPr>
            <a:noAutofit/>
          </a:bodyPr>
          <a:lstStyle/>
          <a:p>
            <a:r>
              <a:rPr lang="en-US" dirty="0" smtClean="0"/>
              <a:t>Packets (4 of 6)</a:t>
            </a:r>
            <a:endParaRPr lang="en-US" dirty="0"/>
          </a:p>
        </p:txBody>
      </p:sp>
      <p:pic>
        <p:nvPicPr>
          <p:cNvPr id="5" name="Picture 4" descr="An illustration with two sections depicts the two technologies for shipping of packets over a network. Section one titled “Circuit-Switching Network” depicts five laptops with the mouse to the right that is arranged in two rows (two in the first row and three in row 2). A network channel connects laptop one in row one to laptop one in row 2. A network channel connects laptop 2 in row one to laptop three in row two. The supporting text associated with the channel reads “Each circuit dedicates an entire channel to one sender and one receiver.”&#10;Section two labeled “Packet-Switching Network” depicts five laptops arranged in two rows (two in row one and three in row two). A channel connects the two laptops in row one. The supporting text associated with the channel reads “A single channel can carry packets from many devices.” A channel emerging from the channel connecting the two laptops in row one divides into three channels with each channel connecting to a laptop in row two. &#10;The supporting text associated with the illustration reads “Packet-switching networks (bottom) provide a more efficient communication system than circuit-switching networks (top).”"/>
          <p:cNvPicPr>
            <a:picLocks noChangeAspect="1"/>
          </p:cNvPicPr>
          <p:nvPr/>
        </p:nvPicPr>
        <p:blipFill>
          <a:blip r:embed="rId3" cstate="print"/>
          <a:stretch>
            <a:fillRect/>
          </a:stretch>
        </p:blipFill>
        <p:spPr>
          <a:xfrm>
            <a:off x="2802194" y="1103303"/>
            <a:ext cx="3657600" cy="5045658"/>
          </a:xfrm>
          <a:prstGeom prst="rect">
            <a:avLst/>
          </a:prstGeom>
        </p:spPr>
      </p:pic>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Packets (5 of 6)</a:t>
            </a:r>
            <a:endParaRPr lang="en-US" dirty="0"/>
          </a:p>
        </p:txBody>
      </p:sp>
      <p:sp>
        <p:nvSpPr>
          <p:cNvPr id="3" name="Content Placeholder 2"/>
          <p:cNvSpPr>
            <a:spLocks noGrp="1"/>
          </p:cNvSpPr>
          <p:nvPr>
            <p:ph type="body" idx="4294967295"/>
          </p:nvPr>
        </p:nvSpPr>
        <p:spPr>
          <a:xfrm>
            <a:off x="228600" y="1295400"/>
            <a:ext cx="8763000" cy="4830763"/>
          </a:xfrm>
        </p:spPr>
        <p:txBody>
          <a:bodyPr>
            <a:noAutofit/>
          </a:bodyPr>
          <a:lstStyle/>
          <a:p>
            <a:r>
              <a:rPr lang="en-US" sz="2600" dirty="0"/>
              <a:t>One of the core Internet protocols, </a:t>
            </a:r>
            <a:r>
              <a:rPr lang="en-US" sz="2600" b="1" dirty="0"/>
              <a:t>TCP</a:t>
            </a:r>
            <a:r>
              <a:rPr lang="en-US" sz="2600" dirty="0"/>
              <a:t> (Transmission Control Protocol) is responsible for dividing files into chunks, adding headers containing information for reassembling packets in their original order, and verifying that the data was not corrupted while in transit (a process called error checking)</a:t>
            </a:r>
          </a:p>
          <a:p>
            <a:r>
              <a:rPr lang="en-US" sz="2600" b="1" dirty="0"/>
              <a:t>UDP</a:t>
            </a:r>
            <a:r>
              <a:rPr lang="en-US" sz="2600" dirty="0"/>
              <a:t> (User Datagram Protocol) is an alternative transport protocol which is faster than a TCP but does not perform error checking and cannot reorder </a:t>
            </a:r>
            <a:r>
              <a:rPr lang="en-US" sz="2600" dirty="0" smtClean="0"/>
              <a:t>packets</a:t>
            </a:r>
            <a:endParaRPr lang="en-US" sz="26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65419"/>
            <a:ext cx="8032638" cy="917737"/>
          </a:xfrm>
        </p:spPr>
        <p:txBody>
          <a:bodyPr/>
          <a:lstStyle/>
          <a:p>
            <a:r>
              <a:rPr lang="en-US" dirty="0" smtClean="0"/>
              <a:t>Packets (6 of 6)</a:t>
            </a:r>
            <a:endParaRPr lang="en-US" dirty="0"/>
          </a:p>
        </p:txBody>
      </p:sp>
      <p:sp>
        <p:nvSpPr>
          <p:cNvPr id="4" name="Content Placeholder 3"/>
          <p:cNvSpPr>
            <a:spLocks noGrp="1"/>
          </p:cNvSpPr>
          <p:nvPr>
            <p:ph type="body" sz="half" idx="2"/>
          </p:nvPr>
        </p:nvSpPr>
        <p:spPr>
          <a:xfrm>
            <a:off x="324465" y="1064887"/>
            <a:ext cx="8627806" cy="2630889"/>
          </a:xfrm>
        </p:spPr>
        <p:txBody>
          <a:bodyPr>
            <a:noAutofit/>
          </a:bodyPr>
          <a:lstStyle/>
          <a:p>
            <a:pPr marL="342900" indent="-342900">
              <a:buFont typeface="Arial" pitchFamily="34" charset="0"/>
              <a:buChar char="•"/>
            </a:pPr>
            <a:r>
              <a:rPr lang="en-US" sz="2600" dirty="0" smtClean="0"/>
              <a:t>A communication port (usually referred to simply as a port) is a virtual end point for data entering and leaving a digital device</a:t>
            </a:r>
          </a:p>
          <a:p>
            <a:pPr marL="342900" indent="-342900">
              <a:buFont typeface="Arial" pitchFamily="34" charset="0"/>
              <a:buChar char="•"/>
            </a:pPr>
            <a:r>
              <a:rPr lang="en-US" sz="2600" dirty="0" smtClean="0"/>
              <a:t>Communication ports are not a physical circuit, but rather an abstract concept of a doorway, an opening, or a portal through which data flows</a:t>
            </a:r>
          </a:p>
        </p:txBody>
      </p:sp>
      <p:pic>
        <p:nvPicPr>
          <p:cNvPr id="5" name="Picture 4" descr="An illustration depicts the working of communication ports with data. Documents and video clippings represented by corresponding icons are directed to a digital device from where there are partitioned into two branches. The supporting text associated with the data files reads “Data pours into a digital device from multiple sources.” The branch labeled “Port 80” directs the documents to the port labeled “Port 80 – Web browser” of the laptop. The branch labeled “Port 554” directs the video clippings to the port labeled “Port 554 – Netflix Player” of the laptop. The supporting text associated with the branches reads “Data with similar port numbers is channeled to associated apps.”"/>
          <p:cNvPicPr>
            <a:picLocks noChangeAspect="1"/>
          </p:cNvPicPr>
          <p:nvPr/>
        </p:nvPicPr>
        <p:blipFill>
          <a:blip r:embed="rId3" cstate="print"/>
          <a:stretch>
            <a:fillRect/>
          </a:stretch>
        </p:blipFill>
        <p:spPr>
          <a:xfrm>
            <a:off x="442464" y="3985546"/>
            <a:ext cx="8042207" cy="2091057"/>
          </a:xfrm>
          <a:prstGeom prst="rect">
            <a:avLst/>
          </a:prstGeom>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Addresses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Internet Addresses are controlled by </a:t>
            </a:r>
            <a:r>
              <a:rPr lang="en-US" sz="2600" b="1" dirty="0"/>
              <a:t>IP</a:t>
            </a:r>
            <a:r>
              <a:rPr lang="en-US" sz="2600" dirty="0"/>
              <a:t> (Internet Protocol), which is part of the Internet protocol suite</a:t>
            </a:r>
          </a:p>
          <a:p>
            <a:r>
              <a:rPr lang="en-US" sz="2600" dirty="0"/>
              <a:t>Many devices on the Internet have permanently assigned IP addresses called </a:t>
            </a:r>
            <a:r>
              <a:rPr lang="en-US" sz="2600" b="1" dirty="0"/>
              <a:t>static addresses</a:t>
            </a:r>
          </a:p>
          <a:p>
            <a:r>
              <a:rPr lang="en-US" sz="2600" dirty="0"/>
              <a:t>IP defines two sets of addresses: IPv4 and IPv6</a:t>
            </a:r>
          </a:p>
          <a:p>
            <a:pPr lvl="1"/>
            <a:r>
              <a:rPr lang="en-US" b="1" dirty="0"/>
              <a:t>IPv4</a:t>
            </a:r>
            <a:r>
              <a:rPr lang="en-US" dirty="0"/>
              <a:t> – (Internet Protocol version 4); is the Internet address standard; uses 32-bit addresses to identify Internet connected devices</a:t>
            </a:r>
          </a:p>
          <a:p>
            <a:pPr lvl="1"/>
            <a:r>
              <a:rPr lang="en-US" b="1" dirty="0"/>
              <a:t>IPv6</a:t>
            </a:r>
            <a:r>
              <a:rPr lang="en-US" dirty="0"/>
              <a:t> – (Internet Protocol version 6); uses 128 bits for each address; produces billions and billions of unique Internet </a:t>
            </a:r>
            <a:r>
              <a:rPr lang="en-US" dirty="0" smtClean="0"/>
              <a:t>addresses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Addresses (2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Internet addresses that are temporarily assigned to a device are called </a:t>
            </a:r>
            <a:r>
              <a:rPr lang="en-US" sz="2600" b="1" dirty="0"/>
              <a:t>dynamic addresses</a:t>
            </a:r>
          </a:p>
          <a:p>
            <a:r>
              <a:rPr lang="en-US" sz="2600" dirty="0"/>
              <a:t>IP addresses can be assigned by a network administrator, but more commonly they are automatically assigned by </a:t>
            </a:r>
            <a:r>
              <a:rPr lang="en-US" sz="2600" b="1" dirty="0"/>
              <a:t>DHCP</a:t>
            </a:r>
            <a:r>
              <a:rPr lang="en-US" sz="2600" dirty="0"/>
              <a:t> (Dynamic Host Configuration Protocol)</a:t>
            </a:r>
          </a:p>
          <a:p>
            <a:r>
              <a:rPr lang="en-US" sz="2600" dirty="0"/>
              <a:t>A </a:t>
            </a:r>
            <a:r>
              <a:rPr lang="en-US" sz="2600" b="1" dirty="0"/>
              <a:t>private IP address</a:t>
            </a:r>
            <a:r>
              <a:rPr lang="en-US" sz="2600" dirty="0"/>
              <a:t> can be allocated by any network without supervision from ICANN – but it cannot be used to send data over the Internet; it’s not </a:t>
            </a:r>
            <a:r>
              <a:rPr lang="en-US" sz="2600" dirty="0" smtClean="0"/>
              <a:t>routable</a:t>
            </a:r>
            <a:endParaRPr lang="en-US" sz="26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76982"/>
            <a:ext cx="8032638" cy="678427"/>
          </a:xfrm>
        </p:spPr>
        <p:txBody>
          <a:bodyPr>
            <a:normAutofit/>
          </a:bodyPr>
          <a:lstStyle/>
          <a:p>
            <a:r>
              <a:rPr lang="en-US" dirty="0" smtClean="0"/>
              <a:t>Internet Addresses (3 of 3)</a:t>
            </a:r>
            <a:endParaRPr lang="en-US" dirty="0"/>
          </a:p>
        </p:txBody>
      </p:sp>
      <p:sp>
        <p:nvSpPr>
          <p:cNvPr id="4" name="Content Placeholder 3"/>
          <p:cNvSpPr>
            <a:spLocks noGrp="1"/>
          </p:cNvSpPr>
          <p:nvPr>
            <p:ph type="body" sz="half" idx="2"/>
          </p:nvPr>
        </p:nvSpPr>
        <p:spPr>
          <a:xfrm>
            <a:off x="371685" y="1091382"/>
            <a:ext cx="8521592" cy="1924534"/>
          </a:xfrm>
        </p:spPr>
        <p:txBody>
          <a:bodyPr>
            <a:noAutofit/>
          </a:bodyPr>
          <a:lstStyle/>
          <a:p>
            <a:pPr marL="342900" indent="-342900">
              <a:buFont typeface="Arial" pitchFamily="34" charset="0"/>
              <a:buChar char="•"/>
            </a:pPr>
            <a:r>
              <a:rPr lang="en-US" sz="2600" dirty="0" smtClean="0"/>
              <a:t>Because a private IP address cannot be routed over the Internet a local router connects instead</a:t>
            </a:r>
          </a:p>
          <a:p>
            <a:pPr marL="342900" indent="-342900">
              <a:buFont typeface="Arial" pitchFamily="34" charset="0"/>
              <a:buChar char="•"/>
            </a:pPr>
            <a:r>
              <a:rPr lang="en-US" sz="2600" dirty="0" smtClean="0"/>
              <a:t>The local router has a public IP address that is routable over the Internet</a:t>
            </a:r>
          </a:p>
        </p:txBody>
      </p:sp>
      <p:pic>
        <p:nvPicPr>
          <p:cNvPr id="5" name="Picture 4" descr="An illustration depicts the steps in routing data using private and public IP addresses. Step 1 represented by an illustration of laptop reads “Step 1. You request a streaming music track from an online music store.” A forward arrow that reads “Get Thriller for 192.168.1.1.” points the laptop to the router labeled “Thriller for 192.168.1.1” representing step 2. The supporting text associated with the arrow reads “Step 2. The request, with your private IP address, goes to your local router.” The supporting text associated with the router reads “Step 3: The Router records your IP address as the source of the request.” A forward arrow that reads “Get Thriller for 35.24.35.12” points the router to the music store represented by a musical note representing step 4. The supporting text associated with the arrow reads “Step 4. Your request is forwarded to the music store using the router’s public IP address.” A backward arrow that reads “Thriller to 35.24 .35.12” points the music store to the router representing step 5. The supporting text associated with the arrow reads “Step 5. The music store sends the stream to your router.” A backward arrow that reads “Thriller to 192.168.1.1” points the router to the laptop representing step 6. The supporting text associated with the arrow reads “Step 6. The router looks in its records and finds that your private IP address sent the request to the music store, so the music stream is forwarded to your computer.” "/>
          <p:cNvPicPr>
            <a:picLocks noChangeAspect="1"/>
          </p:cNvPicPr>
          <p:nvPr/>
        </p:nvPicPr>
        <p:blipFill>
          <a:blip r:embed="rId3" cstate="print"/>
          <a:stretch>
            <a:fillRect/>
          </a:stretch>
        </p:blipFill>
        <p:spPr>
          <a:xfrm>
            <a:off x="2310062" y="3273712"/>
            <a:ext cx="5197643" cy="2835585"/>
          </a:xfrm>
          <a:prstGeom prst="rect">
            <a:avLst/>
          </a:prstGeom>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It’s hard to remember the string of numbers in an IP address; most Internet destinations also have an easy-to-remember </a:t>
            </a:r>
            <a:r>
              <a:rPr lang="en-US" sz="2600" b="1" dirty="0"/>
              <a:t>domain name</a:t>
            </a:r>
            <a:r>
              <a:rPr lang="en-US" sz="2600" dirty="0"/>
              <a:t>, such as nike.com</a:t>
            </a:r>
          </a:p>
          <a:p>
            <a:r>
              <a:rPr lang="en-US" sz="2600" dirty="0"/>
              <a:t>The mechanism for tracking domain names and their corresponding IP addresses is called the </a:t>
            </a:r>
            <a:r>
              <a:rPr lang="en-US" sz="2600" b="1" dirty="0"/>
              <a:t>domain name system</a:t>
            </a:r>
            <a:r>
              <a:rPr lang="en-US" sz="2600" dirty="0"/>
              <a:t> </a:t>
            </a:r>
            <a:r>
              <a:rPr lang="en-US" sz="2600" b="1" dirty="0"/>
              <a:t>(DNS)</a:t>
            </a:r>
          </a:p>
          <a:p>
            <a:r>
              <a:rPr lang="en-US" sz="2600" dirty="0"/>
              <a:t>A domain name ends with an extension that indicates its </a:t>
            </a:r>
            <a:r>
              <a:rPr lang="en-US" sz="2600" b="1" dirty="0"/>
              <a:t>top-level domain</a:t>
            </a:r>
            <a:r>
              <a:rPr lang="en-US" sz="2600" dirty="0"/>
              <a:t>, such as .edu or .org</a:t>
            </a:r>
          </a:p>
          <a:p>
            <a:r>
              <a:rPr lang="en-US" sz="2600" b="1" dirty="0"/>
              <a:t>Domain name servers</a:t>
            </a:r>
            <a:r>
              <a:rPr lang="en-US" sz="2600" dirty="0"/>
              <a:t> are scattered around the world and maintain lists of all domain names and their corresponding IP </a:t>
            </a:r>
            <a:r>
              <a:rPr lang="en-US" sz="2600" dirty="0" smtClean="0"/>
              <a:t>addresses</a:t>
            </a:r>
            <a:endParaRPr lang="en-US" sz="2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 Objectives (2 of 2)</a:t>
            </a:r>
            <a:endParaRPr lang="en-US" dirty="0"/>
          </a:p>
        </p:txBody>
      </p:sp>
      <p:sp>
        <p:nvSpPr>
          <p:cNvPr id="3" name="Text Placeholder 2"/>
          <p:cNvSpPr>
            <a:spLocks noGrp="1"/>
          </p:cNvSpPr>
          <p:nvPr>
            <p:ph type="body" idx="4294967295"/>
          </p:nvPr>
        </p:nvSpPr>
        <p:spPr>
          <a:xfrm>
            <a:off x="228600" y="1295400"/>
            <a:ext cx="8763000" cy="4830763"/>
          </a:xfrm>
        </p:spPr>
        <p:txBody>
          <a:bodyPr>
            <a:normAutofit/>
          </a:bodyPr>
          <a:lstStyle/>
          <a:p>
            <a:r>
              <a:rPr lang="en-US" sz="2600" dirty="0"/>
              <a:t>Draw a diagram showing how data from a smart thermostat could travel over several networks with different topologies</a:t>
            </a:r>
          </a:p>
          <a:p>
            <a:r>
              <a:rPr lang="en-US" sz="2600" dirty="0"/>
              <a:t>Compare and contrast mesh and star topologies based on dependability, security, capacity, expandability, control, and monitoring</a:t>
            </a:r>
          </a:p>
          <a:p>
            <a:r>
              <a:rPr lang="en-US" sz="2600" dirty="0"/>
              <a:t>List two examples of DTEs and two examples of DCEs</a:t>
            </a:r>
          </a:p>
          <a:p>
            <a:r>
              <a:rPr lang="en-US" sz="2600" dirty="0"/>
              <a:t>Explain the difference between a modem and a router</a:t>
            </a:r>
          </a:p>
          <a:p>
            <a:r>
              <a:rPr lang="en-US" sz="2600" dirty="0"/>
              <a:t>List five tasks that are handled by communication </a:t>
            </a:r>
            <a:r>
              <a:rPr lang="en-US" sz="2600" dirty="0" smtClean="0"/>
              <a:t>protocols</a:t>
            </a:r>
            <a:endParaRPr lang="en-US" sz="2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Names (2 of 3)</a:t>
            </a:r>
            <a:endParaRPr lang="en-US" dirty="0"/>
          </a:p>
        </p:txBody>
      </p:sp>
      <p:pic>
        <p:nvPicPr>
          <p:cNvPr id="5" name="Picture 2" descr="An illustration depicts the working of the Domain Name System. Step one represented by an illustration of laptop reads &quot;I want some info from www.nike.com.” An arrow points the laptop to the router. The supporting text pointing the router reads “Hmmm. I need to check the DNS for Nike’s IP address.” A forward arrow that reads “What is Nike’s IP address?” points the router to the DNS server represented by three rectangles. A backward arrow that reads “66.54.56.30” points the DNS server to the router. The supporting text pointing the DNS server reads “Nike’s IP address is 66.54.56.30.” The supporting text pointing the router reads “Show us the Nike home page at 66.54.56.30.” An upward arrow points the router to the text that reads “NIKE 66.54.56.30.” "/>
          <p:cNvPicPr>
            <a:picLocks noChangeAspect="1"/>
          </p:cNvPicPr>
          <p:nvPr/>
        </p:nvPicPr>
        <p:blipFill>
          <a:blip r:embed="rId3" cstate="print"/>
          <a:stretch>
            <a:fillRect/>
          </a:stretch>
        </p:blipFill>
        <p:spPr>
          <a:xfrm>
            <a:off x="635814" y="1852580"/>
            <a:ext cx="7996489" cy="3932303"/>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06487"/>
            <a:ext cx="8032638" cy="771702"/>
          </a:xfrm>
        </p:spPr>
        <p:txBody>
          <a:bodyPr/>
          <a:lstStyle/>
          <a:p>
            <a:r>
              <a:rPr lang="en-US" dirty="0" smtClean="0"/>
              <a:t>Domain Names (3 of 3)</a:t>
            </a:r>
            <a:endParaRPr lang="en-US" dirty="0"/>
          </a:p>
        </p:txBody>
      </p:sp>
      <p:sp>
        <p:nvSpPr>
          <p:cNvPr id="4" name="Content Placeholder 3"/>
          <p:cNvSpPr>
            <a:spLocks noGrp="1"/>
          </p:cNvSpPr>
          <p:nvPr>
            <p:ph type="body" sz="half" idx="2"/>
          </p:nvPr>
        </p:nvSpPr>
        <p:spPr>
          <a:xfrm>
            <a:off x="162229" y="1106142"/>
            <a:ext cx="8819534" cy="1893731"/>
          </a:xfrm>
        </p:spPr>
        <p:txBody>
          <a:bodyPr>
            <a:noAutofit/>
          </a:bodyPr>
          <a:lstStyle/>
          <a:p>
            <a:pPr marL="342900" indent="-342900">
              <a:buFont typeface="Arial" pitchFamily="34" charset="0"/>
              <a:buChar char="•"/>
            </a:pPr>
            <a:r>
              <a:rPr lang="en-US" sz="2600" dirty="0" smtClean="0"/>
              <a:t>Altering DNS records can change the destination of email, browser connections, and download requests</a:t>
            </a:r>
          </a:p>
          <a:p>
            <a:pPr marL="342900" indent="-342900">
              <a:buFont typeface="Arial" pitchFamily="34" charset="0"/>
              <a:buChar char="•"/>
            </a:pPr>
            <a:r>
              <a:rPr lang="en-US" sz="2600" dirty="0" smtClean="0"/>
              <a:t>Unauthorized changes to the DNS are called DNS spoofing</a:t>
            </a:r>
          </a:p>
        </p:txBody>
      </p:sp>
      <p:pic>
        <p:nvPicPr>
          <p:cNvPr id="5" name="Picture 4" descr="An illustration depicts the process of DNS spoofing. A hacker represented by an image of an individual with hat and goggles represents step 1. The supporting text associated with the hacker reads “Step 1. A hacker changes the DNS records.” A forward arrow from the hacker points to the text that reads “www.travelocity.com = 23.212.235.138 www.travelocity.com = 181.177.105.123.” The first address is marked with a cross. The supporting text associated with laptop representing step two reads “Step 2. You enter the address www.travelocity.com.” A backward arrow that reads “www.travelocity.com” points the laptop to the Domain Name Server. A backward arrow that reads “181.177.1 05.123” points the DNS to the step 3 with text that reads “Step 3. Instead of going to www.travelocity.com, you’ll end up at the hacker’s site!”"/>
          <p:cNvPicPr>
            <a:picLocks noChangeAspect="1"/>
          </p:cNvPicPr>
          <p:nvPr/>
        </p:nvPicPr>
        <p:blipFill>
          <a:blip r:embed="rId3" cstate="print"/>
          <a:stretch>
            <a:fillRect/>
          </a:stretch>
        </p:blipFill>
        <p:spPr>
          <a:xfrm>
            <a:off x="1744435" y="3204968"/>
            <a:ext cx="5655131" cy="2870213"/>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Internet Access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Connection Basics</a:t>
            </a:r>
          </a:p>
          <a:p>
            <a:r>
              <a:rPr lang="en-US" sz="2600" dirty="0"/>
              <a:t>Cable Internet Service</a:t>
            </a:r>
          </a:p>
          <a:p>
            <a:r>
              <a:rPr lang="en-US" sz="2600" dirty="0"/>
              <a:t>Telephone Network Internet Service</a:t>
            </a:r>
          </a:p>
          <a:p>
            <a:r>
              <a:rPr lang="en-US" sz="2600" dirty="0"/>
              <a:t>Satellite Internet Service</a:t>
            </a:r>
          </a:p>
          <a:p>
            <a:r>
              <a:rPr lang="en-US" sz="2600" dirty="0"/>
              <a:t>Mobile Broadband Service</a:t>
            </a:r>
          </a:p>
          <a:p>
            <a:r>
              <a:rPr lang="en-US" sz="2600" dirty="0"/>
              <a:t>Wi-Fi </a:t>
            </a:r>
            <a:r>
              <a:rPr lang="en-US" sz="2600" dirty="0" smtClean="0"/>
              <a:t>Hotspots</a:t>
            </a:r>
            <a:endParaRPr lang="en-US" sz="26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Objectives (1</a:t>
            </a:r>
            <a:r>
              <a:rPr lang="en-US" baseline="0" dirty="0" smtClean="0"/>
              <a:t> of 2</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List three acceptable speeds for the following: basic Skype video calls, streaming standard-definition movies, and viewing YouTube videos</a:t>
            </a:r>
          </a:p>
          <a:p>
            <a:r>
              <a:rPr lang="en-US" sz="2600" dirty="0"/>
              <a:t>Explain the significance of asymmetric Internet connections</a:t>
            </a:r>
          </a:p>
          <a:p>
            <a:r>
              <a:rPr lang="en-US" sz="2600" dirty="0"/>
              <a:t>Define latency and state the type of Internet service that it affects most negatively</a:t>
            </a:r>
          </a:p>
          <a:p>
            <a:r>
              <a:rPr lang="en-US" sz="2600" dirty="0"/>
              <a:t>List online activities that are most affected by jitter and packet </a:t>
            </a:r>
            <a:r>
              <a:rPr lang="en-US" sz="2600" dirty="0" smtClean="0"/>
              <a:t>loss</a:t>
            </a:r>
            <a:endParaRPr lang="en-US" sz="2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Objectives (2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400" dirty="0"/>
              <a:t>Name three tools that you can use to troubleshoot an Internet connection</a:t>
            </a:r>
          </a:p>
          <a:p>
            <a:r>
              <a:rPr lang="en-US" sz="2400" dirty="0"/>
              <a:t>Explain the pros and cons of fixed, portable, and mobile Internet access</a:t>
            </a:r>
          </a:p>
          <a:p>
            <a:r>
              <a:rPr lang="en-US" sz="2400" dirty="0"/>
              <a:t>Rank each type of Internet service according to speed, then rank them according to dependability</a:t>
            </a:r>
          </a:p>
          <a:p>
            <a:r>
              <a:rPr lang="en-US" sz="2400" dirty="0"/>
              <a:t>Draw diagrams of the infrastructures for cable, dial-up, DSL, mobile broadband, and Wi-Fi hotspot Internet services</a:t>
            </a:r>
          </a:p>
          <a:p>
            <a:r>
              <a:rPr lang="en-US" sz="2400" dirty="0"/>
              <a:t>Discuss why mobile Internet access is globally the most popular way to connect to the </a:t>
            </a:r>
            <a:r>
              <a:rPr lang="en-US" sz="2400" dirty="0" smtClean="0"/>
              <a:t>Internet</a:t>
            </a:r>
            <a:endParaRPr 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Connection Basics (1 of</a:t>
            </a:r>
            <a:r>
              <a:rPr lang="en-US" baseline="0" dirty="0" smtClean="0"/>
              <a:t> 7</a:t>
            </a:r>
            <a:r>
              <a:rPr lang="en-US" dirty="0" smtClean="0"/>
              <a:t>)</a:t>
            </a:r>
            <a:endParaRPr lang="en-US" dirty="0"/>
          </a:p>
        </p:txBody>
      </p:sp>
      <p:sp>
        <p:nvSpPr>
          <p:cNvPr id="4" name="Content Placeholder 3"/>
          <p:cNvSpPr>
            <a:spLocks noGrp="1"/>
          </p:cNvSpPr>
          <p:nvPr>
            <p:ph idx="1"/>
          </p:nvPr>
        </p:nvSpPr>
        <p:spPr/>
        <p:txBody>
          <a:bodyPr>
            <a:noAutofit/>
          </a:bodyPr>
          <a:lstStyle/>
          <a:p>
            <a:pPr marL="342900" indent="-342900">
              <a:buFont typeface="Arial" pitchFamily="34" charset="0"/>
              <a:buChar char="•"/>
            </a:pPr>
            <a:r>
              <a:rPr lang="en-US" sz="2600" dirty="0" smtClean="0"/>
              <a:t>Data travels over the Internet at an incredible speed, but that speed varies; some Internet services are faster than others</a:t>
            </a:r>
          </a:p>
          <a:p>
            <a:pPr marL="342900" indent="-342900">
              <a:buFont typeface="Arial" pitchFamily="34" charset="0"/>
              <a:buChar char="•"/>
            </a:pPr>
            <a:r>
              <a:rPr lang="en-US" sz="2600" dirty="0" smtClean="0"/>
              <a:t>It is easy to check the speed of your Internet connection by running a few online tests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94" y="245948"/>
            <a:ext cx="8032638" cy="796414"/>
          </a:xfrm>
        </p:spPr>
        <p:txBody>
          <a:bodyPr>
            <a:normAutofit/>
          </a:bodyPr>
          <a:lstStyle/>
          <a:p>
            <a:r>
              <a:rPr lang="en-US" dirty="0" smtClean="0"/>
              <a:t>Connection Basics (2 of 7)</a:t>
            </a:r>
            <a:endParaRPr lang="en-US" dirty="0"/>
          </a:p>
        </p:txBody>
      </p:sp>
      <p:pic>
        <p:nvPicPr>
          <p:cNvPr id="3074" name="Picture 2" descr="A screenshot of the web page titled “Speedtest by Ookla.” At the top of the screen is the tab with three section that read as: “Ping: 41 ms; Download Speed: 46.42 Mbps; Upload Speed: 24.27 Mbps.” Below the tabs is a timer indicating the speed. The IP address at the bottom left corner of the window is labeled “User’s ISP.” The IP address at the bottom right corner of the window is labeled “Destination ISP.” The supporting text associated with the illustration reads “This speed test measured the rate of data flowing between the user’s ISP in Macon, GA, and a Comcast server in Moncks Corner, S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300464"/>
            <a:ext cx="43434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half" idx="2"/>
          </p:nvPr>
        </p:nvSpPr>
        <p:spPr>
          <a:xfrm>
            <a:off x="277791" y="4953953"/>
            <a:ext cx="8692587" cy="1215350"/>
          </a:xfrm>
        </p:spPr>
        <p:txBody>
          <a:bodyPr>
            <a:noAutofit/>
          </a:bodyPr>
          <a:lstStyle/>
          <a:p>
            <a:r>
              <a:rPr lang="en-US" sz="2400" dirty="0"/>
              <a:t>This speed test measured the rate of data flowing between the user’s ISP in Macon, GA, and a Comcast server in Moncks Corner, SC.</a:t>
            </a:r>
            <a:endParaRPr lang="en-US" sz="2400" dirty="0" smtClean="0"/>
          </a:p>
        </p:txBody>
      </p:sp>
    </p:spTree>
    <p:extLst>
      <p:ext uri="{BB962C8B-B14F-4D97-AF65-F5344CB8AC3E}">
        <p14:creationId xmlns:p14="http://schemas.microsoft.com/office/powerpoint/2010/main" val="795806959"/>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91728"/>
            <a:ext cx="8032638" cy="674545"/>
          </a:xfrm>
        </p:spPr>
        <p:txBody>
          <a:bodyPr>
            <a:normAutofit/>
          </a:bodyPr>
          <a:lstStyle/>
          <a:p>
            <a:r>
              <a:rPr lang="en-US" dirty="0" smtClean="0"/>
              <a:t>Connection Basics (3 of 7)</a:t>
            </a:r>
            <a:endParaRPr lang="en-US" dirty="0"/>
          </a:p>
        </p:txBody>
      </p:sp>
      <p:sp>
        <p:nvSpPr>
          <p:cNvPr id="5" name="Content Placeholder 4"/>
          <p:cNvSpPr>
            <a:spLocks noGrp="1"/>
          </p:cNvSpPr>
          <p:nvPr>
            <p:ph type="body" sz="half" idx="2"/>
          </p:nvPr>
        </p:nvSpPr>
        <p:spPr>
          <a:xfrm>
            <a:off x="474923" y="950230"/>
            <a:ext cx="8444488" cy="1086915"/>
          </a:xfrm>
        </p:spPr>
        <p:txBody>
          <a:bodyPr>
            <a:noAutofit/>
          </a:bodyPr>
          <a:lstStyle/>
          <a:p>
            <a:pPr marL="342900" indent="-342900">
              <a:buFont typeface="Arial" pitchFamily="34" charset="0"/>
              <a:buChar char="•"/>
            </a:pPr>
            <a:r>
              <a:rPr lang="en-US" sz="2200" dirty="0" smtClean="0"/>
              <a:t>The most common measurement of connection speed is the amount of data that can be transmitted in a specified time; technically, it is a measure of capacity</a:t>
            </a:r>
          </a:p>
        </p:txBody>
      </p:sp>
      <p:graphicFrame>
        <p:nvGraphicFramePr>
          <p:cNvPr id="3" name="Table 2"/>
          <p:cNvGraphicFramePr>
            <a:graphicFrameLocks noGrp="1"/>
          </p:cNvGraphicFramePr>
          <p:nvPr>
            <p:extLst>
              <p:ext uri="{D42A27DB-BD31-4B8C-83A1-F6EECF244321}">
                <p14:modId xmlns:p14="http://schemas.microsoft.com/office/powerpoint/2010/main" val="3310275648"/>
              </p:ext>
            </p:extLst>
          </p:nvPr>
        </p:nvGraphicFramePr>
        <p:xfrm>
          <a:off x="337089" y="2104743"/>
          <a:ext cx="8583218" cy="3998286"/>
        </p:xfrm>
        <a:graphic>
          <a:graphicData uri="http://schemas.openxmlformats.org/drawingml/2006/table">
            <a:tbl>
              <a:tblPr firstRow="1" bandRow="1">
                <a:tableStyleId>{5940675A-B579-460E-94D1-54222C63F5DA}</a:tableStyleId>
              </a:tblPr>
              <a:tblGrid>
                <a:gridCol w="3695256"/>
                <a:gridCol w="2399030"/>
                <a:gridCol w="2488932"/>
              </a:tblGrid>
              <a:tr h="340686">
                <a:tc>
                  <a:txBody>
                    <a:bodyPr/>
                    <a:lstStyle/>
                    <a:p>
                      <a:pPr algn="ctr" fontAlgn="b"/>
                      <a:r>
                        <a:rPr lang="en-US" sz="1400" b="1" u="none" strike="noStrike" dirty="0">
                          <a:solidFill>
                            <a:schemeClr val="bg1"/>
                          </a:solidFill>
                          <a:latin typeface="Arial" pitchFamily="34" charset="0"/>
                          <a:cs typeface="Arial" pitchFamily="34" charset="0"/>
                        </a:rPr>
                        <a:t>SERVICE</a:t>
                      </a:r>
                      <a:endParaRPr lang="en-US" sz="1400" b="1" i="0" u="none" strike="noStrike" dirty="0">
                        <a:solidFill>
                          <a:schemeClr val="bg1"/>
                        </a:solidFill>
                        <a:latin typeface="Arial" pitchFamily="34" charset="0"/>
                        <a:cs typeface="Arial" pitchFamily="34" charset="0"/>
                      </a:endParaRPr>
                    </a:p>
                  </a:txBody>
                  <a:tcPr anchor="b">
                    <a:solidFill>
                      <a:srgbClr val="845951"/>
                    </a:solidFill>
                  </a:tcPr>
                </a:tc>
                <a:tc>
                  <a:txBody>
                    <a:bodyPr/>
                    <a:lstStyle/>
                    <a:p>
                      <a:pPr algn="ctr" fontAlgn="b"/>
                      <a:r>
                        <a:rPr lang="en-US" sz="1400" b="1" u="none" strike="noStrike" dirty="0">
                          <a:solidFill>
                            <a:schemeClr val="bg1"/>
                          </a:solidFill>
                          <a:latin typeface="Arial" pitchFamily="34" charset="0"/>
                          <a:cs typeface="Arial" pitchFamily="34" charset="0"/>
                        </a:rPr>
                        <a:t>Recommended Download</a:t>
                      </a:r>
                      <a:endParaRPr lang="en-US" sz="1400" b="1" i="0" u="none" strike="noStrike" dirty="0">
                        <a:solidFill>
                          <a:schemeClr val="bg1"/>
                        </a:solidFill>
                        <a:latin typeface="Arial" pitchFamily="34" charset="0"/>
                        <a:cs typeface="Arial" pitchFamily="34" charset="0"/>
                      </a:endParaRPr>
                    </a:p>
                  </a:txBody>
                  <a:tcPr anchor="b">
                    <a:solidFill>
                      <a:srgbClr val="845951"/>
                    </a:solidFill>
                  </a:tcPr>
                </a:tc>
                <a:tc>
                  <a:txBody>
                    <a:bodyPr/>
                    <a:lstStyle/>
                    <a:p>
                      <a:pPr algn="ctr" fontAlgn="b"/>
                      <a:r>
                        <a:rPr lang="en-US" sz="1400" b="1" u="none" strike="noStrike" dirty="0">
                          <a:solidFill>
                            <a:schemeClr val="bg1"/>
                          </a:solidFill>
                          <a:latin typeface="Arial" pitchFamily="34" charset="0"/>
                          <a:cs typeface="Arial" pitchFamily="34" charset="0"/>
                        </a:rPr>
                        <a:t>Recommended Upload</a:t>
                      </a:r>
                      <a:endParaRPr lang="en-US" sz="1400" b="1" i="0" u="none" strike="noStrike" dirty="0">
                        <a:solidFill>
                          <a:schemeClr val="bg1"/>
                        </a:solidFill>
                        <a:latin typeface="Arial" pitchFamily="34" charset="0"/>
                        <a:cs typeface="Arial" pitchFamily="34" charset="0"/>
                      </a:endParaRPr>
                    </a:p>
                  </a:txBody>
                  <a:tcPr anchor="b">
                    <a:solidFill>
                      <a:srgbClr val="845951"/>
                    </a:solidFill>
                  </a:tcPr>
                </a:tc>
              </a:tr>
              <a:tr h="286194">
                <a:tc>
                  <a:txBody>
                    <a:bodyPr/>
                    <a:lstStyle/>
                    <a:p>
                      <a:pPr algn="l" fontAlgn="b"/>
                      <a:r>
                        <a:rPr lang="en-US" sz="1400" u="none" strike="noStrike" dirty="0">
                          <a:latin typeface="Arial" pitchFamily="34" charset="0"/>
                          <a:cs typeface="Arial" pitchFamily="34" charset="0"/>
                        </a:rPr>
                        <a:t>Skype video calling and screen sharing</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300 Kbps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300 Kbps</a:t>
                      </a:r>
                      <a:endParaRPr lang="en-US" sz="1400" b="0" i="0" u="none" strike="noStrike" dirty="0">
                        <a:solidFill>
                          <a:srgbClr val="726364"/>
                        </a:solidFill>
                        <a:latin typeface="Arial" pitchFamily="34" charset="0"/>
                        <a:cs typeface="Arial" pitchFamily="34" charset="0"/>
                      </a:endParaRPr>
                    </a:p>
                  </a:txBody>
                  <a:tcPr anchor="b"/>
                </a:tc>
              </a:tr>
              <a:tr h="201313">
                <a:tc>
                  <a:txBody>
                    <a:bodyPr/>
                    <a:lstStyle/>
                    <a:p>
                      <a:pPr algn="l" fontAlgn="b"/>
                      <a:r>
                        <a:rPr lang="en-US" sz="1400" u="none" strike="noStrike" dirty="0">
                          <a:latin typeface="Arial" pitchFamily="34" charset="0"/>
                          <a:cs typeface="Arial" pitchFamily="34" charset="0"/>
                        </a:rPr>
                        <a:t>Skype video calls (HD)</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1.5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1.5 Mbps</a:t>
                      </a:r>
                      <a:endParaRPr lang="en-US" sz="1400" b="0" i="0" u="none" strike="noStrike" dirty="0">
                        <a:solidFill>
                          <a:srgbClr val="726364"/>
                        </a:solidFill>
                        <a:latin typeface="Arial" pitchFamily="34" charset="0"/>
                        <a:cs typeface="Arial" pitchFamily="34" charset="0"/>
                      </a:endParaRPr>
                    </a:p>
                  </a:txBody>
                  <a:tcPr anchor="b"/>
                </a:tc>
              </a:tr>
              <a:tr h="0">
                <a:tc>
                  <a:txBody>
                    <a:bodyPr/>
                    <a:lstStyle/>
                    <a:p>
                      <a:pPr algn="l" fontAlgn="b"/>
                      <a:r>
                        <a:rPr lang="en-US" sz="1400" u="none" strike="noStrike" dirty="0">
                          <a:latin typeface="Arial" pitchFamily="34" charset="0"/>
                          <a:cs typeface="Arial" pitchFamily="34" charset="0"/>
                        </a:rPr>
                        <a:t>Skype three-person group calling</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2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512 Kbps</a:t>
                      </a:r>
                      <a:endParaRPr lang="en-US" sz="1400" b="0" i="0" u="none" strike="noStrike" dirty="0">
                        <a:solidFill>
                          <a:srgbClr val="726364"/>
                        </a:solidFill>
                        <a:latin typeface="Arial" pitchFamily="34" charset="0"/>
                        <a:cs typeface="Arial" pitchFamily="34" charset="0"/>
                      </a:endParaRPr>
                    </a:p>
                  </a:txBody>
                  <a:tcPr anchor="b"/>
                </a:tc>
              </a:tr>
              <a:tr h="193597">
                <a:tc>
                  <a:txBody>
                    <a:bodyPr/>
                    <a:lstStyle/>
                    <a:p>
                      <a:pPr algn="l" fontAlgn="b"/>
                      <a:r>
                        <a:rPr lang="en-US" sz="1400" u="none" strike="noStrike" dirty="0">
                          <a:latin typeface="Arial" pitchFamily="34" charset="0"/>
                          <a:cs typeface="Arial" pitchFamily="34" charset="0"/>
                        </a:rPr>
                        <a:t>Netflix movie on a laptop computer</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1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dirty="0">
                        <a:solidFill>
                          <a:srgbClr val="000000"/>
                        </a:solidFill>
                        <a:latin typeface="Arial" pitchFamily="34" charset="0"/>
                        <a:cs typeface="Arial" pitchFamily="34" charset="0"/>
                      </a:endParaRPr>
                    </a:p>
                  </a:txBody>
                  <a:tcPr anchor="b"/>
                </a:tc>
              </a:tr>
              <a:tr h="244235">
                <a:tc>
                  <a:txBody>
                    <a:bodyPr/>
                    <a:lstStyle/>
                    <a:p>
                      <a:pPr algn="l" fontAlgn="b"/>
                      <a:r>
                        <a:rPr lang="en-US" sz="1400" u="none" strike="noStrike" dirty="0">
                          <a:latin typeface="Arial" pitchFamily="34" charset="0"/>
                          <a:cs typeface="Arial" pitchFamily="34" charset="0"/>
                        </a:rPr>
                        <a:t>Netflix SD movie on a TV</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2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0">
                <a:tc>
                  <a:txBody>
                    <a:bodyPr/>
                    <a:lstStyle/>
                    <a:p>
                      <a:pPr algn="l" fontAlgn="b"/>
                      <a:r>
                        <a:rPr lang="en-US" sz="1400" u="none" strike="noStrike" dirty="0">
                          <a:latin typeface="Arial" pitchFamily="34" charset="0"/>
                          <a:cs typeface="Arial" pitchFamily="34" charset="0"/>
                        </a:rPr>
                        <a:t>Netflix 720p HD movie</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4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0">
                <a:tc>
                  <a:txBody>
                    <a:bodyPr/>
                    <a:lstStyle/>
                    <a:p>
                      <a:pPr algn="l" fontAlgn="b"/>
                      <a:r>
                        <a:rPr lang="en-US" sz="1400" u="none" strike="noStrike" dirty="0">
                          <a:latin typeface="Arial" pitchFamily="34" charset="0"/>
                          <a:cs typeface="Arial" pitchFamily="34" charset="0"/>
                        </a:rPr>
                        <a:t>Netflix "best video and audio experience"</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5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0">
                <a:tc>
                  <a:txBody>
                    <a:bodyPr/>
                    <a:lstStyle/>
                    <a:p>
                      <a:pPr algn="l" fontAlgn="b"/>
                      <a:r>
                        <a:rPr lang="en-US" sz="1400" u="none" strike="noStrike" dirty="0">
                          <a:latin typeface="Arial" pitchFamily="34" charset="0"/>
                          <a:cs typeface="Arial" pitchFamily="34" charset="0"/>
                        </a:rPr>
                        <a:t>YouTube basic videos</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500 Kbps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0">
                <a:tc>
                  <a:txBody>
                    <a:bodyPr/>
                    <a:lstStyle/>
                    <a:p>
                      <a:pPr algn="l" fontAlgn="t"/>
                      <a:r>
                        <a:rPr lang="en-US" sz="1400" u="none" strike="noStrike" dirty="0">
                          <a:latin typeface="Arial" pitchFamily="34" charset="0"/>
                          <a:cs typeface="Arial" pitchFamily="34" charset="0"/>
                        </a:rPr>
                        <a:t>YouTube movies, TV shows, and live events</a:t>
                      </a:r>
                      <a:endParaRPr lang="en-US" sz="1400" b="0" i="0" u="none" strike="noStrike" dirty="0">
                        <a:solidFill>
                          <a:srgbClr val="726364"/>
                        </a:solidFill>
                        <a:latin typeface="Arial" pitchFamily="34" charset="0"/>
                        <a:cs typeface="Arial" pitchFamily="34" charset="0"/>
                      </a:endParaRPr>
                    </a:p>
                  </a:txBody>
                  <a:tcPr/>
                </a:tc>
                <a:tc>
                  <a:txBody>
                    <a:bodyPr/>
                    <a:lstStyle/>
                    <a:p>
                      <a:pPr algn="ctr" fontAlgn="b"/>
                      <a:r>
                        <a:rPr lang="en-US" sz="1400" u="none" strike="noStrike" dirty="0">
                          <a:latin typeface="Arial" pitchFamily="34" charset="0"/>
                          <a:cs typeface="Arial" pitchFamily="34" charset="0"/>
                        </a:rPr>
                        <a:t>1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0">
                <a:tc>
                  <a:txBody>
                    <a:bodyPr/>
                    <a:lstStyle/>
                    <a:p>
                      <a:pPr algn="l" fontAlgn="b"/>
                      <a:r>
                        <a:rPr lang="en-US" sz="1400" u="none" strike="noStrike" dirty="0">
                          <a:latin typeface="Arial" pitchFamily="34" charset="0"/>
                          <a:cs typeface="Arial" pitchFamily="34" charset="0"/>
                        </a:rPr>
                        <a:t>Amazon Prime Instant Video (SD)</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900 Kbps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178164">
                <a:tc>
                  <a:txBody>
                    <a:bodyPr/>
                    <a:lstStyle/>
                    <a:p>
                      <a:pPr algn="l" fontAlgn="b"/>
                      <a:r>
                        <a:rPr lang="en-US" sz="1400" u="none" strike="noStrike" dirty="0">
                          <a:latin typeface="Arial" pitchFamily="34" charset="0"/>
                          <a:cs typeface="Arial" pitchFamily="34" charset="0"/>
                        </a:rPr>
                        <a:t>Amazon Prime Instant Video (HD)</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t"/>
                      <a:r>
                        <a:rPr lang="en-US" sz="1400" u="none" strike="noStrike" dirty="0">
                          <a:latin typeface="Arial" pitchFamily="34" charset="0"/>
                          <a:cs typeface="Arial" pitchFamily="34" charset="0"/>
                        </a:rPr>
                        <a:t>3.5 Mbps</a:t>
                      </a:r>
                      <a:endParaRPr lang="en-US" sz="1400" b="0" i="0" u="none" strike="noStrike" dirty="0">
                        <a:solidFill>
                          <a:srgbClr val="726364"/>
                        </a:solidFill>
                        <a:latin typeface="Arial" pitchFamily="34" charset="0"/>
                        <a:cs typeface="Arial" pitchFamily="34" charset="0"/>
                      </a:endParaRPr>
                    </a:p>
                  </a:txBody>
                  <a:tcPr/>
                </a:tc>
                <a:tc>
                  <a:txBody>
                    <a:bodyPr/>
                    <a:lstStyle/>
                    <a:p>
                      <a:pPr algn="l" fontAlgn="b"/>
                      <a:endParaRPr lang="en-US" sz="1400" b="0" i="0" u="none" strike="noStrike">
                        <a:solidFill>
                          <a:srgbClr val="000000"/>
                        </a:solidFill>
                        <a:latin typeface="Arial" pitchFamily="34" charset="0"/>
                        <a:cs typeface="Arial" pitchFamily="34" charset="0"/>
                      </a:endParaRPr>
                    </a:p>
                  </a:txBody>
                  <a:tcPr anchor="b"/>
                </a:tc>
              </a:tr>
              <a:tr h="0">
                <a:tc>
                  <a:txBody>
                    <a:bodyPr/>
                    <a:lstStyle/>
                    <a:p>
                      <a:pPr algn="l" fontAlgn="b"/>
                      <a:r>
                        <a:rPr lang="en-US" sz="1400" u="none" strike="noStrike" dirty="0">
                          <a:latin typeface="Arial" pitchFamily="34" charset="0"/>
                          <a:cs typeface="Arial" pitchFamily="34" charset="0"/>
                        </a:rPr>
                        <a:t>Netflix and Amazon 4K Streaming Video</a:t>
                      </a:r>
                      <a:endParaRPr lang="en-US" sz="1400" b="0" i="0" u="none" strike="noStrike" dirty="0">
                        <a:solidFill>
                          <a:srgbClr val="726364"/>
                        </a:solidFill>
                        <a:latin typeface="Arial" pitchFamily="34" charset="0"/>
                        <a:cs typeface="Arial" pitchFamily="34" charset="0"/>
                      </a:endParaRPr>
                    </a:p>
                  </a:txBody>
                  <a:tcPr anchor="b"/>
                </a:tc>
                <a:tc>
                  <a:txBody>
                    <a:bodyPr/>
                    <a:lstStyle/>
                    <a:p>
                      <a:pPr algn="ctr" fontAlgn="b"/>
                      <a:r>
                        <a:rPr lang="en-US" sz="1400" u="none" strike="noStrike" dirty="0">
                          <a:latin typeface="Arial" pitchFamily="34" charset="0"/>
                          <a:cs typeface="Arial" pitchFamily="34" charset="0"/>
                        </a:rPr>
                        <a:t>15-25 Mbps</a:t>
                      </a:r>
                      <a:endParaRPr lang="en-US" sz="1400" b="0" i="0" u="none" strike="noStrike" dirty="0">
                        <a:solidFill>
                          <a:srgbClr val="726364"/>
                        </a:solidFill>
                        <a:latin typeface="Arial" pitchFamily="34" charset="0"/>
                        <a:cs typeface="Arial" pitchFamily="34" charset="0"/>
                      </a:endParaRPr>
                    </a:p>
                  </a:txBody>
                  <a:tcPr anchor="b"/>
                </a:tc>
                <a:tc>
                  <a:txBody>
                    <a:bodyPr/>
                    <a:lstStyle/>
                    <a:p>
                      <a:pPr algn="l" fontAlgn="b"/>
                      <a:endParaRPr lang="en-US" sz="1400" b="0" i="0" u="none" strike="noStrike" dirty="0">
                        <a:solidFill>
                          <a:srgbClr val="000000"/>
                        </a:solidFill>
                        <a:latin typeface="Arial" pitchFamily="34" charset="0"/>
                        <a:cs typeface="Arial" pitchFamily="34" charset="0"/>
                      </a:endParaRPr>
                    </a:p>
                  </a:txBody>
                  <a:tcPr anchor="b"/>
                </a:tc>
              </a:tr>
            </a:tbl>
          </a:graphicData>
        </a:graphic>
      </p:graphicFrame>
    </p:spTree>
    <p:extLst>
      <p:ext uri="{BB962C8B-B14F-4D97-AF65-F5344CB8AC3E}">
        <p14:creationId xmlns:p14="http://schemas.microsoft.com/office/powerpoint/2010/main" val="1305314490"/>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Basics (4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ISPs control connection speeds based on the service plan you’ve selected</a:t>
            </a:r>
          </a:p>
          <a:p>
            <a:r>
              <a:rPr lang="en-US" sz="2600" dirty="0"/>
              <a:t>Your </a:t>
            </a:r>
            <a:r>
              <a:rPr lang="en-US" sz="2600" b="1" dirty="0"/>
              <a:t>bandwidth cap</a:t>
            </a:r>
            <a:r>
              <a:rPr lang="en-US" sz="2600" dirty="0"/>
              <a:t> is the top speed allowed by your plan</a:t>
            </a:r>
          </a:p>
          <a:p>
            <a:r>
              <a:rPr lang="en-US" sz="2600" dirty="0"/>
              <a:t>During peak times, ISPs can place further limits on speed, a process called </a:t>
            </a:r>
            <a:r>
              <a:rPr lang="en-US" sz="2600" b="1" dirty="0"/>
              <a:t>bandwidth throttling</a:t>
            </a:r>
          </a:p>
          <a:p>
            <a:r>
              <a:rPr lang="en-US" sz="2600" dirty="0"/>
              <a:t>When Internet upload speed differs from download speed, you have an </a:t>
            </a:r>
            <a:r>
              <a:rPr lang="en-US" sz="2600" b="1" dirty="0"/>
              <a:t>asymmetric connection</a:t>
            </a:r>
          </a:p>
          <a:p>
            <a:r>
              <a:rPr lang="en-US" sz="2600" dirty="0"/>
              <a:t>When upload and download speeds are the same, you have a </a:t>
            </a:r>
            <a:r>
              <a:rPr lang="en-US" sz="2600" b="1" dirty="0"/>
              <a:t>symmetric </a:t>
            </a:r>
            <a:r>
              <a:rPr lang="en-US" sz="2600" b="1" dirty="0" smtClean="0"/>
              <a:t>connection</a:t>
            </a:r>
            <a:endParaRPr lang="en-US" sz="2600" b="1"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Basics (5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Ping</a:t>
            </a:r>
            <a:r>
              <a:rPr lang="en-US" sz="2600" dirty="0"/>
              <a:t> is utility software designed to measure responsiveness</a:t>
            </a:r>
          </a:p>
          <a:p>
            <a:r>
              <a:rPr lang="en-US" sz="2600" b="1" dirty="0"/>
              <a:t>Ping rate</a:t>
            </a:r>
            <a:r>
              <a:rPr lang="en-US" sz="2600" dirty="0"/>
              <a:t> indicates how quickly data can reach a server and bounce back to you</a:t>
            </a:r>
          </a:p>
          <a:p>
            <a:r>
              <a:rPr lang="en-US" sz="2600" b="1" dirty="0"/>
              <a:t>Latency</a:t>
            </a:r>
            <a:r>
              <a:rPr lang="en-US" sz="2600" dirty="0"/>
              <a:t> is the elapsed time for data to make a round-trip from point A to point B and back to point A</a:t>
            </a:r>
          </a:p>
          <a:p>
            <a:r>
              <a:rPr lang="en-US" sz="2600" b="1" dirty="0"/>
              <a:t>Jitter</a:t>
            </a:r>
            <a:r>
              <a:rPr lang="en-US" sz="2600" dirty="0"/>
              <a:t> measures the variability of packet latency caused when network traffic and interference can delay packets and create erratic data flow</a:t>
            </a:r>
          </a:p>
          <a:p>
            <a:r>
              <a:rPr lang="en-US" sz="2600" b="1" dirty="0"/>
              <a:t>Packet loss</a:t>
            </a:r>
            <a:r>
              <a:rPr lang="en-US" sz="2600" dirty="0"/>
              <a:t> refers to data that never reaches its destination or gets discarded because it arrives too </a:t>
            </a:r>
            <a:r>
              <a:rPr lang="en-US" sz="2600" dirty="0" smtClean="0"/>
              <a:t>late</a:t>
            </a:r>
            <a:endParaRPr lang="en-US" sz="2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Systems (1 of 5)</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Networks can be classified in many ways; as a network user, you’ll want to keep in mind the idea of control and how it affects your privacy and security</a:t>
            </a:r>
          </a:p>
          <a:p>
            <a:r>
              <a:rPr lang="en-US" sz="2600" dirty="0"/>
              <a:t>A network links things together</a:t>
            </a:r>
          </a:p>
          <a:p>
            <a:r>
              <a:rPr lang="en-US" sz="2600" dirty="0"/>
              <a:t>A </a:t>
            </a:r>
            <a:r>
              <a:rPr lang="en-US" sz="2600" b="1" dirty="0"/>
              <a:t>communication network</a:t>
            </a:r>
            <a:r>
              <a:rPr lang="en-US" sz="2600" dirty="0"/>
              <a:t> (or communication system) links together devices to data and information can be shared among </a:t>
            </a:r>
            <a:r>
              <a:rPr lang="en-US" sz="2600" dirty="0" smtClean="0"/>
              <a:t>them</a:t>
            </a:r>
            <a:endParaRPr lang="en-US" sz="26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66" y="195394"/>
            <a:ext cx="8032638" cy="733754"/>
          </a:xfrm>
        </p:spPr>
        <p:txBody>
          <a:bodyPr/>
          <a:lstStyle/>
          <a:p>
            <a:r>
              <a:rPr lang="en-US" dirty="0" smtClean="0"/>
              <a:t>Connection Basics (6 of 7)</a:t>
            </a:r>
            <a:endParaRPr lang="en-US" dirty="0"/>
          </a:p>
        </p:txBody>
      </p:sp>
      <p:sp>
        <p:nvSpPr>
          <p:cNvPr id="4" name="Content Placeholder 3"/>
          <p:cNvSpPr>
            <a:spLocks noGrp="1"/>
          </p:cNvSpPr>
          <p:nvPr>
            <p:ph type="body" sz="half" idx="2"/>
          </p:nvPr>
        </p:nvSpPr>
        <p:spPr>
          <a:xfrm>
            <a:off x="342192" y="1401096"/>
            <a:ext cx="4141322" cy="4557252"/>
          </a:xfrm>
        </p:spPr>
        <p:txBody>
          <a:bodyPr>
            <a:noAutofit/>
          </a:bodyPr>
          <a:lstStyle/>
          <a:p>
            <a:pPr marL="342900" indent="-342900">
              <a:buFont typeface="Arial" pitchFamily="34" charset="0"/>
              <a:buChar char="•"/>
            </a:pPr>
            <a:r>
              <a:rPr lang="en-US" sz="2600" dirty="0" smtClean="0"/>
              <a:t>To determine whether or not your slow Internet connection is caused by your ISP or your computer you can use a Traceroute, a network diagnostic tool that lists each router and server</a:t>
            </a:r>
          </a:p>
        </p:txBody>
      </p:sp>
      <p:pic>
        <p:nvPicPr>
          <p:cNvPr id="5" name="Picture 2" descr="An illustration with three screenshots depicts the steps to find the path of data travel in Mac and Windows systems. The text associated with screenshot one reads “On a Mac, open the Utilities folder, and then select Terminal. Enter the command traceroute followed by any domain name, like this:” Screenshot one depicts a screen titled “Sarahsmith- bash -65x24” with content that reads “Last login: Sun Dec 14 18:47:00 on console&#10;SarahiMac:~ Sarahsmiths traceroute msu.edu.” The text associated with the second screenshot reads “On a PC, from the Home screen, type com and choose the option for Command Prompt. Enter the command tracert followed by any domain name, like this:” The second screenshot shows a window labeled “Command Prompt” with text that reads “Microsoft Windows [Version 10.0.14393] 2016 Microsoft Corporation. All rights reserved. C:\Users\sarah&gt;tracert msu.edu.” The text associated with the third screenshot reads “Traceroute results appear as a list, showing each router, the router’s IP address, and the elapsed time for each hop.” The third screenshot shows a window titled “Command Prompt” displaying the tracing route with various routers. Each entry in the window has four columns listing the time and the router address. The supporting text pointing the first columns reads “Travel times for this connection are extremely slow. Results from your test should be much faster.” The supporting text pointing the router address reads “A list of routers indicates the path of the packet as it traveled over the Internet.” At the bottom of the screen in the column displaying the router address is the text that reads “Request timed out.” The supporting text pointing the text “Request timed out” reads the trace timed out before the packets arrived at their destination. All in all, this is a bad conne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1402597"/>
            <a:ext cx="3212507" cy="447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14" y="280219"/>
            <a:ext cx="8032638" cy="660013"/>
          </a:xfrm>
        </p:spPr>
        <p:txBody>
          <a:bodyPr/>
          <a:lstStyle/>
          <a:p>
            <a:r>
              <a:rPr lang="en-US" dirty="0" smtClean="0"/>
              <a:t>Connection Basics (7 of 7)</a:t>
            </a:r>
            <a:endParaRPr lang="en-US" dirty="0"/>
          </a:p>
        </p:txBody>
      </p:sp>
      <p:sp>
        <p:nvSpPr>
          <p:cNvPr id="4" name="Content Placeholder 3"/>
          <p:cNvSpPr>
            <a:spLocks noGrp="1"/>
          </p:cNvSpPr>
          <p:nvPr>
            <p:ph type="body" sz="half" idx="2"/>
          </p:nvPr>
        </p:nvSpPr>
        <p:spPr>
          <a:xfrm>
            <a:off x="327440" y="1445342"/>
            <a:ext cx="3566133" cy="4601497"/>
          </a:xfrm>
        </p:spPr>
        <p:txBody>
          <a:bodyPr>
            <a:noAutofit/>
          </a:bodyPr>
          <a:lstStyle/>
          <a:p>
            <a:pPr marL="342900" indent="-342900">
              <a:buFont typeface="Arial" pitchFamily="34" charset="0"/>
              <a:buChar char="•"/>
            </a:pPr>
            <a:r>
              <a:rPr lang="en-US" sz="2600" dirty="0" smtClean="0"/>
              <a:t>Although public Internet access is available in many locations, such as coffee shops and libraries, most consumers like the convenience of having their own Internet connection</a:t>
            </a:r>
          </a:p>
        </p:txBody>
      </p:sp>
      <p:pic>
        <p:nvPicPr>
          <p:cNvPr id="5" name="Picture 4" descr="An illustration with three sections depicts the different internet options. The first section titled “Fixed Internet Access” reads “Fixed Internet access links your computer to an ISP from a stationary point, such as a wall socket or roof-mounted antenna. This service is dependable and relatively cost effective. You can’t take it with you, so when you’re away from home, you must depend on public access points.” Below the text is lists the following examples: “Cable,” “DSL,” “ISDN,” “Fixed WiMAX,” “Satellite,” “Fiber-to-the-home.” &#10;The second section titled “Portable Internet Access” reads “Portable Internet access allows you to easily move your access device, as in the case of vehicle-mounted satellite dishes that can be deployed when the vehicle is parked. This service is primarily used in situations where mobile and fixed access is not available.” Below the text lists the following example: “Mobile satellite&quot;. &#10;Section three titled “Mobile Internet Access”  reads “Mobile Internet access allows you to use the Internet while you are on the go, such as using a cell phone to collect your email while you are traveling by train or querying Siri while riding in a car. These services usually require a data plan.” Below the text the following examples are listed:  “Mobile broadband” and “Mobile WiMAX.” "/>
          <p:cNvPicPr>
            <a:picLocks noChangeAspect="1"/>
          </p:cNvPicPr>
          <p:nvPr/>
        </p:nvPicPr>
        <p:blipFill>
          <a:blip r:embed="rId3" cstate="print"/>
          <a:stretch>
            <a:fillRect/>
          </a:stretch>
        </p:blipFill>
        <p:spPr>
          <a:xfrm>
            <a:off x="4538244" y="1367260"/>
            <a:ext cx="3857073" cy="4653450"/>
          </a:xfrm>
          <a:prstGeom prst="rect">
            <a:avLst/>
          </a:prstGeom>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7984"/>
            <a:ext cx="8032638" cy="796414"/>
          </a:xfrm>
        </p:spPr>
        <p:txBody>
          <a:bodyPr>
            <a:noAutofit/>
          </a:bodyPr>
          <a:lstStyle/>
          <a:p>
            <a:r>
              <a:rPr lang="en-US" dirty="0" smtClean="0"/>
              <a:t>Cable Internet Service (1 of 2)</a:t>
            </a:r>
            <a:endParaRPr lang="en-US" dirty="0"/>
          </a:p>
        </p:txBody>
      </p:sp>
      <p:sp>
        <p:nvSpPr>
          <p:cNvPr id="4" name="Content Placeholder 3"/>
          <p:cNvSpPr>
            <a:spLocks noGrp="1"/>
          </p:cNvSpPr>
          <p:nvPr>
            <p:ph type="body" sz="half" idx="2"/>
          </p:nvPr>
        </p:nvSpPr>
        <p:spPr>
          <a:xfrm>
            <a:off x="294968" y="1091381"/>
            <a:ext cx="8627806" cy="3223945"/>
          </a:xfrm>
        </p:spPr>
        <p:txBody>
          <a:bodyPr>
            <a:noAutofit/>
          </a:bodyPr>
          <a:lstStyle/>
          <a:p>
            <a:pPr marL="342900" indent="-342900">
              <a:buFont typeface="Arial" pitchFamily="34" charset="0"/>
              <a:buChar char="•"/>
            </a:pPr>
            <a:r>
              <a:rPr lang="en-US" sz="2600" dirty="0" smtClean="0"/>
              <a:t>The gold standard of fixed Internet access is cable Internet service, which is offered by the same companies that supply cable television</a:t>
            </a:r>
          </a:p>
          <a:p>
            <a:pPr marL="342900" indent="-342900">
              <a:buFont typeface="Arial" pitchFamily="34" charset="0"/>
              <a:buChar char="•"/>
            </a:pPr>
            <a:r>
              <a:rPr lang="en-US" sz="2600" dirty="0" smtClean="0"/>
              <a:t>CATV stands for community antenna television</a:t>
            </a:r>
          </a:p>
          <a:p>
            <a:pPr marL="342900" indent="-342900">
              <a:buFont typeface="Arial" pitchFamily="34" charset="0"/>
              <a:buChar char="•"/>
            </a:pPr>
            <a:r>
              <a:rPr lang="en-US" sz="2600" dirty="0" smtClean="0"/>
              <a:t>With cables branching out from a central location, the topology of a CATV system works well as the infrastructure for a digital data network</a:t>
            </a:r>
          </a:p>
        </p:txBody>
      </p:sp>
      <p:pic>
        <p:nvPicPr>
          <p:cNvPr id="5" name="Picture 2" descr="An illustration depicts the CATV infrastructure with the line from satellite dish dividing into two and connecting two separate rows of houses. Each house is connected separately to the branch of central wire passing between the two rows of house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0705" y="4396442"/>
            <a:ext cx="4814747"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7990"/>
            <a:ext cx="8032638" cy="884903"/>
          </a:xfrm>
        </p:spPr>
        <p:txBody>
          <a:bodyPr/>
          <a:lstStyle/>
          <a:p>
            <a:r>
              <a:rPr lang="en-US" dirty="0" smtClean="0"/>
              <a:t>Cable Internet Service (2 of 2)</a:t>
            </a:r>
            <a:endParaRPr lang="en-US" dirty="0"/>
          </a:p>
        </p:txBody>
      </p:sp>
      <p:sp>
        <p:nvSpPr>
          <p:cNvPr id="4" name="Content Placeholder 3"/>
          <p:cNvSpPr>
            <a:spLocks noGrp="1"/>
          </p:cNvSpPr>
          <p:nvPr>
            <p:ph type="body" sz="half" idx="2"/>
          </p:nvPr>
        </p:nvSpPr>
        <p:spPr>
          <a:xfrm>
            <a:off x="280219" y="1135626"/>
            <a:ext cx="8613058" cy="2441763"/>
          </a:xfrm>
        </p:spPr>
        <p:txBody>
          <a:bodyPr>
            <a:noAutofit/>
          </a:bodyPr>
          <a:lstStyle/>
          <a:p>
            <a:pPr marL="342900" indent="-342900">
              <a:buFont typeface="Arial" pitchFamily="34" charset="0"/>
              <a:buChar char="•"/>
            </a:pPr>
            <a:r>
              <a:rPr lang="en-US" sz="2600" dirty="0" smtClean="0"/>
              <a:t>CATV coaxial and fiber-optic cables have plenty of bandwidth to carry television signals for hundreds of channels in addition to digital data</a:t>
            </a:r>
          </a:p>
          <a:p>
            <a:pPr marL="342900" indent="-342900">
              <a:buFont typeface="Arial" pitchFamily="34" charset="0"/>
              <a:buChar char="•"/>
            </a:pPr>
            <a:r>
              <a:rPr lang="en-US" sz="2600" dirty="0" smtClean="0"/>
              <a:t>CATV cables provide bandwidth for television signals, incoming data signals, and outgoing data signals</a:t>
            </a:r>
          </a:p>
        </p:txBody>
      </p:sp>
      <p:pic>
        <p:nvPicPr>
          <p:cNvPr id="5" name="Picture 4" descr="An illustration of a cable carrying TV and Data stream signals. At the right of the cable is a metallic casing with a pin. The three channels represented from the cable are labeled “TV Channels” “Downstream Data,” and “Upstream Data.” Forward arrows towards the pin are represented in the channels labeled “TV channels” and “Downstream data.” Backward arrows away from the pin are represented in the downstream data channel. "/>
          <p:cNvPicPr>
            <a:picLocks noChangeAspect="1"/>
          </p:cNvPicPr>
          <p:nvPr/>
        </p:nvPicPr>
        <p:blipFill>
          <a:blip r:embed="rId3" cstate="print"/>
          <a:stretch>
            <a:fillRect/>
          </a:stretch>
        </p:blipFill>
        <p:spPr>
          <a:xfrm>
            <a:off x="685800" y="3996056"/>
            <a:ext cx="7768293" cy="1695122"/>
          </a:xfrm>
          <a:prstGeom prst="rect">
            <a:avLst/>
          </a:prstGeom>
        </p:spPr>
      </p:pic>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892" y="114178"/>
            <a:ext cx="7684168" cy="1489302"/>
          </a:xfrm>
        </p:spPr>
        <p:txBody>
          <a:bodyPr>
            <a:noAutofit/>
          </a:bodyPr>
          <a:lstStyle/>
          <a:p>
            <a:r>
              <a:rPr lang="en-US" dirty="0" smtClean="0"/>
              <a:t>Telephone Network Internet Service (1 of 4)</a:t>
            </a:r>
            <a:endParaRPr lang="en-US" dirty="0"/>
          </a:p>
        </p:txBody>
      </p:sp>
      <p:sp>
        <p:nvSpPr>
          <p:cNvPr id="4" name="Content Placeholder 3"/>
          <p:cNvSpPr>
            <a:spLocks noGrp="1"/>
          </p:cNvSpPr>
          <p:nvPr>
            <p:ph type="body" sz="half" idx="2"/>
          </p:nvPr>
        </p:nvSpPr>
        <p:spPr>
          <a:xfrm>
            <a:off x="221226" y="1995711"/>
            <a:ext cx="8686799" cy="3878806"/>
          </a:xfrm>
        </p:spPr>
        <p:txBody>
          <a:bodyPr>
            <a:normAutofit/>
          </a:bodyPr>
          <a:lstStyle/>
          <a:p>
            <a:pPr marL="457200" indent="-457200">
              <a:buFont typeface="Arial" pitchFamily="34" charset="0"/>
              <a:buChar char="•"/>
            </a:pPr>
            <a:r>
              <a:rPr lang="en-US" sz="2600" dirty="0" smtClean="0"/>
              <a:t>Telephone companies offer four types of service: dial-up, ISDN, DSL, and FTTH</a:t>
            </a:r>
          </a:p>
          <a:p>
            <a:pPr marL="457200" indent="-457200">
              <a:buFont typeface="Arial" pitchFamily="34" charset="0"/>
              <a:buChar char="•"/>
            </a:pPr>
            <a:r>
              <a:rPr lang="en-US" sz="2600" dirty="0" smtClean="0"/>
              <a:t>A </a:t>
            </a:r>
            <a:r>
              <a:rPr lang="en-US" sz="2600" b="1" dirty="0" smtClean="0"/>
              <a:t>dial-up</a:t>
            </a:r>
            <a:r>
              <a:rPr lang="en-US" sz="2600" dirty="0" smtClean="0"/>
              <a:t> connection is a fixed Internet connection that uses a voiceband modem and the telephone company’s circuit-switched network to transport data between your computer and your ISP</a:t>
            </a:r>
          </a:p>
          <a:p>
            <a:pPr marL="457200" indent="-457200">
              <a:buFont typeface="Arial" pitchFamily="34" charset="0"/>
              <a:buChar char="•"/>
            </a:pPr>
            <a:r>
              <a:rPr lang="en-US" sz="2600" dirty="0" smtClean="0"/>
              <a:t>A </a:t>
            </a:r>
            <a:r>
              <a:rPr lang="en-US" sz="2600" b="1" dirty="0" smtClean="0"/>
              <a:t>voiceband modem</a:t>
            </a:r>
            <a:r>
              <a:rPr lang="en-US" sz="2600" dirty="0" smtClean="0"/>
              <a:t> converts digital signals from a computer into audible analog signals that can travel over telephone lines</a:t>
            </a: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315" y="67082"/>
            <a:ext cx="7517926" cy="1568885"/>
          </a:xfrm>
        </p:spPr>
        <p:txBody>
          <a:bodyPr>
            <a:noAutofit/>
          </a:bodyPr>
          <a:lstStyle/>
          <a:p>
            <a:r>
              <a:rPr lang="en-US" dirty="0" smtClean="0"/>
              <a:t>Telephone Network Internet Service (2 of 4)</a:t>
            </a:r>
            <a:endParaRPr lang="en-US" dirty="0"/>
          </a:p>
        </p:txBody>
      </p:sp>
      <p:pic>
        <p:nvPicPr>
          <p:cNvPr id="5" name="Picture 4" descr="An illustration depicts the process of conversion of voltages to audio tones by a voiceband modem. The computer is connected to the voice band modem by a cable labeled “+ five volts.” On the other side, the voiceband modem is connected to a device receiving the audio tones by a cable labeled “1270 Hz tone.” The supporting text associated with the computer reads “A computer generates digital signals.” The supporting text associated with the voiceband modem reads “A voiceband modem changes outgoing digital signals into analog audio tones. Incoming signals are converted from tones to voltages.” The supporting text associated with the device receiving the audio tones reads “Signals are sent over the same channel used for voice calls.”"/>
          <p:cNvPicPr>
            <a:picLocks noChangeAspect="1"/>
          </p:cNvPicPr>
          <p:nvPr/>
        </p:nvPicPr>
        <p:blipFill>
          <a:blip r:embed="rId3" cstate="print"/>
          <a:stretch>
            <a:fillRect/>
          </a:stretch>
        </p:blipFill>
        <p:spPr>
          <a:xfrm>
            <a:off x="709941" y="2531072"/>
            <a:ext cx="7672304" cy="2373752"/>
          </a:xfrm>
          <a:prstGeom prst="rect">
            <a:avLst/>
          </a:prstGeom>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9705"/>
            <a:ext cx="7758557" cy="1016597"/>
          </a:xfrm>
        </p:spPr>
        <p:txBody>
          <a:bodyPr>
            <a:noAutofit/>
          </a:bodyPr>
          <a:lstStyle/>
          <a:p>
            <a:r>
              <a:rPr lang="en-US" dirty="0" smtClean="0"/>
              <a:t>Telephone Network Internet Service (2 of 3)</a:t>
            </a:r>
            <a:endParaRPr lang="en-US" dirty="0"/>
          </a:p>
        </p:txBody>
      </p:sp>
      <p:sp>
        <p:nvSpPr>
          <p:cNvPr id="4" name="Content Placeholder 3"/>
          <p:cNvSpPr>
            <a:spLocks noGrp="1"/>
          </p:cNvSpPr>
          <p:nvPr>
            <p:ph type="body" sz="half" idx="2"/>
          </p:nvPr>
        </p:nvSpPr>
        <p:spPr>
          <a:xfrm>
            <a:off x="280220" y="1342105"/>
            <a:ext cx="8568812" cy="1866316"/>
          </a:xfrm>
        </p:spPr>
        <p:txBody>
          <a:bodyPr>
            <a:noAutofit/>
          </a:bodyPr>
          <a:lstStyle/>
          <a:p>
            <a:pPr marL="342900" indent="-342900">
              <a:buFont typeface="Arial" pitchFamily="34" charset="0"/>
              <a:buChar char="•"/>
            </a:pPr>
            <a:r>
              <a:rPr lang="en-US" sz="2600" dirty="0" smtClean="0"/>
              <a:t>When you use a dial-up connection, a voiceband modem places a regular telephone call to your ISP; the circuit remains connected for the duration of the call to carry data between your computer and the ISP</a:t>
            </a:r>
          </a:p>
        </p:txBody>
      </p:sp>
      <p:pic>
        <p:nvPicPr>
          <p:cNvPr id="5" name="Picture 4" descr="An illustration depicts the infrastructure for a Dial-up connection. The connections depicted between the devices are as follows: the computer is connected to a modem which is connected to a telephone jack. The telephone jack is connected to a telephone station which is connected to an ISP’s (Internet Service Providers) modem on the other side. The ISP’s modem is connected to ISP’s router which is connected to the internet. "/>
          <p:cNvPicPr>
            <a:picLocks noChangeAspect="1"/>
          </p:cNvPicPr>
          <p:nvPr/>
        </p:nvPicPr>
        <p:blipFill>
          <a:blip r:embed="rId3" cstate="print"/>
          <a:stretch>
            <a:fillRect/>
          </a:stretch>
        </p:blipFill>
        <p:spPr>
          <a:xfrm>
            <a:off x="724559" y="3580194"/>
            <a:ext cx="7751751" cy="2426950"/>
          </a:xfrm>
          <a:prstGeom prst="rect">
            <a:avLst/>
          </a:prstGeom>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866" y="50859"/>
            <a:ext cx="7556269" cy="1039091"/>
          </a:xfrm>
        </p:spPr>
        <p:txBody>
          <a:bodyPr>
            <a:noAutofit/>
          </a:bodyPr>
          <a:lstStyle/>
          <a:p>
            <a:r>
              <a:rPr lang="en-US" dirty="0" smtClean="0"/>
              <a:t>Telephone Network Internet Service (3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ISDN</a:t>
            </a:r>
            <a:r>
              <a:rPr lang="en-US" sz="2600" dirty="0"/>
              <a:t> stands for Integrated Services Digital Network; it divides a telephone line into two channels, one for data and one for voice, by using packet switching</a:t>
            </a:r>
          </a:p>
          <a:p>
            <a:r>
              <a:rPr lang="en-US" sz="2600" b="1" dirty="0"/>
              <a:t>DSL</a:t>
            </a:r>
            <a:r>
              <a:rPr lang="en-US" sz="2600" dirty="0"/>
              <a:t> (digital subscriber line) is a high-speed, digital, always-on, Internet access technology that runs over standard phone lines; it’s offered by AT&amp;T’s U-verse service</a:t>
            </a:r>
          </a:p>
          <a:p>
            <a:r>
              <a:rPr lang="en-US" sz="2600" b="1" dirty="0"/>
              <a:t>FTTH</a:t>
            </a:r>
            <a:r>
              <a:rPr lang="en-US" sz="2600" dirty="0"/>
              <a:t> (fiber-to-the-home) is the use of high-capacity fiber-optic cables, rather than coaxial cables, to connect homes to broader municipal </a:t>
            </a:r>
            <a:r>
              <a:rPr lang="en-US" sz="2600" dirty="0" smtClean="0"/>
              <a:t>networks</a:t>
            </a:r>
            <a:endParaRPr lang="en-US" sz="26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8075"/>
            <a:ext cx="8032638" cy="771702"/>
          </a:xfrm>
        </p:spPr>
        <p:txBody>
          <a:bodyPr/>
          <a:lstStyle/>
          <a:p>
            <a:r>
              <a:rPr lang="en-US" dirty="0" smtClean="0"/>
              <a:t>Satellite Internet Service</a:t>
            </a:r>
            <a:endParaRPr lang="en-US" dirty="0"/>
          </a:p>
        </p:txBody>
      </p:sp>
      <p:sp>
        <p:nvSpPr>
          <p:cNvPr id="4" name="Content Placeholder 3"/>
          <p:cNvSpPr>
            <a:spLocks noGrp="1"/>
          </p:cNvSpPr>
          <p:nvPr>
            <p:ph type="body" sz="half" idx="2"/>
          </p:nvPr>
        </p:nvSpPr>
        <p:spPr>
          <a:xfrm>
            <a:off x="309715" y="924493"/>
            <a:ext cx="3893317" cy="5235675"/>
          </a:xfrm>
        </p:spPr>
        <p:txBody>
          <a:bodyPr>
            <a:noAutofit/>
          </a:bodyPr>
          <a:lstStyle/>
          <a:p>
            <a:pPr marL="342900" indent="-342900">
              <a:buFont typeface="Arial" pitchFamily="34" charset="0"/>
              <a:buChar char="•"/>
            </a:pPr>
            <a:r>
              <a:rPr lang="en-US" sz="2600" dirty="0" smtClean="0"/>
              <a:t>Satellite Internet service is a means of distributing broadband asymmetric Internet access by broadcasting signals to a satellite</a:t>
            </a:r>
          </a:p>
          <a:p>
            <a:pPr marL="342900" indent="-342900">
              <a:buFont typeface="Arial" pitchFamily="34" charset="0"/>
              <a:buChar char="•"/>
            </a:pPr>
            <a:r>
              <a:rPr lang="en-US" sz="2600" dirty="0" smtClean="0"/>
              <a:t>In many rural areas, satellite Internet service is the only alternative to a slow dial-up connection</a:t>
            </a:r>
          </a:p>
        </p:txBody>
      </p:sp>
      <p:pic>
        <p:nvPicPr>
          <p:cNvPr id="5" name="Picture 4" descr="An illustration depicts the steps of data travel between the computer and the internet. The data from a computer (labeled “1”) is directed to the modem (labeled “2”) which is sent to the personal satellite dish (labeled “3”). From the satellite dish, the signals are broadcast to the communication satellite (labeled “4”) which is 22,000 miles above Earth. The satellite directs the received information to the Internet Service Provider satellite dish (labeled “5”) which is finally sent to the internet (labeled “6”). "/>
          <p:cNvPicPr>
            <a:picLocks noChangeAspect="1"/>
          </p:cNvPicPr>
          <p:nvPr/>
        </p:nvPicPr>
        <p:blipFill>
          <a:blip r:embed="rId3" cstate="print"/>
          <a:stretch>
            <a:fillRect/>
          </a:stretch>
        </p:blipFill>
        <p:spPr>
          <a:xfrm>
            <a:off x="4161769" y="1981199"/>
            <a:ext cx="4587123" cy="3312695"/>
          </a:xfrm>
          <a:prstGeom prst="rect">
            <a:avLst/>
          </a:prstGeom>
        </p:spPr>
      </p:pic>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8494"/>
            <a:ext cx="8032638" cy="811160"/>
          </a:xfrm>
        </p:spPr>
        <p:txBody>
          <a:bodyPr/>
          <a:lstStyle/>
          <a:p>
            <a:r>
              <a:rPr lang="en-US" dirty="0" smtClean="0"/>
              <a:t>Mobile Broadband Service (1</a:t>
            </a:r>
            <a:r>
              <a:rPr lang="en-US" baseline="0" dirty="0" smtClean="0"/>
              <a:t> of 3</a:t>
            </a:r>
            <a:r>
              <a:rPr lang="en-US" dirty="0" smtClean="0"/>
              <a:t>)</a:t>
            </a:r>
            <a:endParaRPr lang="en-US" dirty="0"/>
          </a:p>
        </p:txBody>
      </p:sp>
      <p:sp>
        <p:nvSpPr>
          <p:cNvPr id="4" name="Content Placeholder 3"/>
          <p:cNvSpPr>
            <a:spLocks noGrp="1"/>
          </p:cNvSpPr>
          <p:nvPr>
            <p:ph type="body" sz="half" idx="2"/>
          </p:nvPr>
        </p:nvSpPr>
        <p:spPr>
          <a:xfrm>
            <a:off x="256674" y="1154272"/>
            <a:ext cx="8614609" cy="4989854"/>
          </a:xfrm>
        </p:spPr>
        <p:txBody>
          <a:bodyPr>
            <a:noAutofit/>
          </a:bodyPr>
          <a:lstStyle/>
          <a:p>
            <a:pPr marL="342900" indent="-342900">
              <a:buFont typeface="Arial" pitchFamily="34" charset="0"/>
              <a:buChar char="•"/>
            </a:pPr>
            <a:r>
              <a:rPr lang="en-US" sz="2600" dirty="0" smtClean="0"/>
              <a:t>Mobile broadband service has become so compelling that most of the Web has undergone a visual makeover to fit the requirements of smartphone-sized screens</a:t>
            </a:r>
          </a:p>
          <a:p>
            <a:pPr marL="342900" indent="-342900">
              <a:buFont typeface="Arial" pitchFamily="34" charset="0"/>
              <a:buChar char="•"/>
            </a:pPr>
            <a:r>
              <a:rPr lang="en-US" sz="2600" dirty="0" smtClean="0"/>
              <a:t>Cell networks transmit voice and data using radio signals; the signals flow between a device and a cellular radio tower (1), transmitters and receivers on each tower cover a specific area and use a unique frequency; data signals are passed to ground stations (2), where they are forwarded over a packet-switched network to the Internet (3); voice signals may be routed to a circuit-switched network (4)</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69" y="165099"/>
            <a:ext cx="8032638" cy="622301"/>
          </a:xfrm>
        </p:spPr>
        <p:txBody>
          <a:bodyPr>
            <a:noAutofit/>
          </a:bodyPr>
          <a:lstStyle/>
          <a:p>
            <a:r>
              <a:rPr lang="en-US" dirty="0" smtClean="0"/>
              <a:t>Communication Systems (2 of 5)</a:t>
            </a:r>
            <a:endParaRPr lang="en-US" dirty="0"/>
          </a:p>
        </p:txBody>
      </p:sp>
      <p:sp>
        <p:nvSpPr>
          <p:cNvPr id="4" name="Content Placeholder 3"/>
          <p:cNvSpPr>
            <a:spLocks noGrp="1"/>
          </p:cNvSpPr>
          <p:nvPr>
            <p:ph type="body" sz="half" idx="2"/>
          </p:nvPr>
        </p:nvSpPr>
        <p:spPr>
          <a:xfrm>
            <a:off x="254000" y="990600"/>
            <a:ext cx="8633325" cy="1880938"/>
          </a:xfrm>
        </p:spPr>
        <p:txBody>
          <a:bodyPr>
            <a:noAutofit/>
          </a:bodyPr>
          <a:lstStyle/>
          <a:p>
            <a:pPr marL="342900" indent="-342900">
              <a:buFont typeface="Arial" pitchFamily="34" charset="0"/>
              <a:buChar char="•"/>
            </a:pPr>
            <a:r>
              <a:rPr lang="en-US" sz="2600" dirty="0" smtClean="0"/>
              <a:t>In 1948, Claude Shannon, an engineer at Bell Labs, published and article describing a communication system model applicable to networks of all types</a:t>
            </a:r>
          </a:p>
          <a:p>
            <a:pPr marL="342900" indent="-342900">
              <a:buFont typeface="Arial" pitchFamily="34" charset="0"/>
              <a:buChar char="•"/>
            </a:pPr>
            <a:r>
              <a:rPr lang="en-US" sz="2600" dirty="0" smtClean="0"/>
              <a:t>His diagram illustrates the essence of a network</a:t>
            </a:r>
          </a:p>
        </p:txBody>
      </p:sp>
      <p:pic>
        <p:nvPicPr>
          <p:cNvPr id="5" name="Picture 4" descr="An illustration depicts the components associated with a general communication system. An illustration of laptop labeled “Source” is followed by a forward arrow that reads “Encoded data”. The arrow points to a “Transmitter” represented as a pole with arcs on either side. The arcs are labeled “Signal.” Two forward arrows that read “Communication channel” point to a “Receiver” represented as a pole with arcs on either side representing the signal. A forward arrow that reads “Decoded data” points the receiver to the laptop labeled “Destination.” "/>
          <p:cNvPicPr>
            <a:picLocks noChangeAspect="1"/>
          </p:cNvPicPr>
          <p:nvPr/>
        </p:nvPicPr>
        <p:blipFill>
          <a:blip r:embed="rId3" cstate="print"/>
          <a:stretch>
            <a:fillRect/>
          </a:stretch>
        </p:blipFill>
        <p:spPr>
          <a:xfrm>
            <a:off x="609600" y="3200400"/>
            <a:ext cx="7780488" cy="2689025"/>
          </a:xfrm>
          <a:prstGeom prst="rect">
            <a:avLst/>
          </a:prstGeom>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716" y="308413"/>
            <a:ext cx="8032638" cy="811160"/>
          </a:xfrm>
        </p:spPr>
        <p:txBody>
          <a:bodyPr/>
          <a:lstStyle/>
          <a:p>
            <a:r>
              <a:rPr lang="en-US" dirty="0" smtClean="0"/>
              <a:t>Mobile Broadband Service (2 of</a:t>
            </a:r>
            <a:r>
              <a:rPr lang="en-US" baseline="0" dirty="0" smtClean="0"/>
              <a:t> 3</a:t>
            </a:r>
            <a:r>
              <a:rPr lang="en-US" dirty="0" smtClean="0"/>
              <a:t>)</a:t>
            </a:r>
            <a:endParaRPr lang="en-US" dirty="0"/>
          </a:p>
        </p:txBody>
      </p:sp>
      <p:pic>
        <p:nvPicPr>
          <p:cNvPr id="6" name="Picture 5" descr="A flow chart depicts the transfer of data from cell phone to the internet. From the cell phone, the signals are directed to the nearest ground station (labeled as &quot;1&quot;). Multiple interconnected ground stations are shown. From the ground station (labled as &quot;2&quot;), the signals are directed to a network (represented as a stack of blocks). From the network, the data signals and voice signals are directed separately in two paths. The data signals (labled as &quot;3&quot;) are directed to the internet represented as a cloud.  The voice and text messages (labeled as &quot;4&quot;) may be routed to a circuit-switched network."/>
          <p:cNvPicPr>
            <a:picLocks noChangeAspect="1"/>
          </p:cNvPicPr>
          <p:nvPr/>
        </p:nvPicPr>
        <p:blipFill>
          <a:blip r:embed="rId3" cstate="print"/>
          <a:stretch>
            <a:fillRect/>
          </a:stretch>
        </p:blipFill>
        <p:spPr>
          <a:xfrm>
            <a:off x="2190135" y="1850923"/>
            <a:ext cx="4495800" cy="2967019"/>
          </a:xfrm>
          <a:prstGeom prst="rect">
            <a:avLst/>
          </a:prstGeom>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3252"/>
            <a:ext cx="8032638" cy="742205"/>
          </a:xfrm>
        </p:spPr>
        <p:txBody>
          <a:bodyPr/>
          <a:lstStyle/>
          <a:p>
            <a:r>
              <a:rPr lang="en-US" dirty="0" smtClean="0"/>
              <a:t>Mobile Broadband Service (3 of 3)</a:t>
            </a:r>
            <a:endParaRPr lang="en-US" dirty="0"/>
          </a:p>
        </p:txBody>
      </p:sp>
      <p:sp>
        <p:nvSpPr>
          <p:cNvPr id="4" name="Content Placeholder 3"/>
          <p:cNvSpPr>
            <a:spLocks noGrp="1"/>
          </p:cNvSpPr>
          <p:nvPr>
            <p:ph type="body" sz="half" idx="2"/>
          </p:nvPr>
        </p:nvSpPr>
        <p:spPr>
          <a:xfrm>
            <a:off x="147488" y="929154"/>
            <a:ext cx="4119712" cy="5263100"/>
          </a:xfrm>
        </p:spPr>
        <p:txBody>
          <a:bodyPr>
            <a:noAutofit/>
          </a:bodyPr>
          <a:lstStyle/>
          <a:p>
            <a:pPr marL="342900" indent="-342900">
              <a:buFont typeface="Arial" pitchFamily="34" charset="0"/>
              <a:buChar char="•"/>
            </a:pPr>
            <a:r>
              <a:rPr lang="en-US" sz="2600" dirty="0" smtClean="0"/>
              <a:t>Most of today’s smartphones include a tethering feature that connects wirelessly with other digital devices</a:t>
            </a:r>
          </a:p>
          <a:p>
            <a:pPr marL="342900" indent="-342900">
              <a:buFont typeface="Arial" pitchFamily="34" charset="0"/>
              <a:buChar char="•"/>
            </a:pPr>
            <a:r>
              <a:rPr lang="en-US" sz="2600" dirty="0" smtClean="0"/>
              <a:t>Setting up tethering to create a mobile hotspot is easy, just remember though that data sent over the connection accumulates toward your monthly data usage total</a:t>
            </a:r>
          </a:p>
        </p:txBody>
      </p:sp>
      <p:pic>
        <p:nvPicPr>
          <p:cNvPr id="5" name="Picture 2" descr="An illustration with two sections depicts the creation of a network with a cell phone. The first section showing the path depicts a ground station transferring data to the cell phone, which is then directed to the computer. The supporting text associated with the cell phone reads “ Step 1. Activate tethering by turning on your phone’s mobile hotspot.” The supporting text associated with the computer reads “Step 2. On your computer, connect to the network created by your mobile phone.” &#10;Section two shows the screenshot of the mobile screen which is connected to the screenshot of a laptop screen is shown. Multiple options are shown in the screenshot of the mobile screen. The first option labeled “Mobile Hotspot” with a button to the right is highlighted. The supporting text pointing the button reads “Mobile hotspot on/off switch.” At the center of the screen is a router address which is marked by a text that reads “List of devices connected to the mobile hotspot.” The screenshot of the laptop screen has the Google Chrome icon on the left and list of devices to the right. The supporting text pointing one of the entries in the list reads “Mobile hotspot listed on Comput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4851" y="1858297"/>
            <a:ext cx="4483868" cy="357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343" y="63875"/>
            <a:ext cx="8032638" cy="978696"/>
          </a:xfrm>
        </p:spPr>
        <p:txBody>
          <a:bodyPr/>
          <a:lstStyle/>
          <a:p>
            <a:r>
              <a:rPr lang="en-US" dirty="0" smtClean="0"/>
              <a:t>Wi-Fi Hotspots (1 of 3)</a:t>
            </a:r>
            <a:endParaRPr lang="en-US" dirty="0"/>
          </a:p>
        </p:txBody>
      </p:sp>
      <p:sp>
        <p:nvSpPr>
          <p:cNvPr id="4" name="Content Placeholder 3"/>
          <p:cNvSpPr>
            <a:spLocks noGrp="1"/>
          </p:cNvSpPr>
          <p:nvPr>
            <p:ph type="body" sz="half" idx="2"/>
          </p:nvPr>
        </p:nvSpPr>
        <p:spPr>
          <a:xfrm>
            <a:off x="368709" y="1248025"/>
            <a:ext cx="8495071" cy="2362059"/>
          </a:xfrm>
        </p:spPr>
        <p:txBody>
          <a:bodyPr>
            <a:noAutofit/>
          </a:bodyPr>
          <a:lstStyle/>
          <a:p>
            <a:pPr marL="342900" indent="-342900">
              <a:buFont typeface="Arial" pitchFamily="34" charset="0"/>
              <a:buChar char="•"/>
            </a:pPr>
            <a:r>
              <a:rPr lang="en-US" sz="2600" dirty="0" smtClean="0"/>
              <a:t>A Wi-Fi hotspot is a wireless local area network that offers Internet access to the public</a:t>
            </a:r>
          </a:p>
          <a:p>
            <a:pPr marL="342900" indent="-342900">
              <a:buFont typeface="Arial" pitchFamily="34" charset="0"/>
              <a:buChar char="•"/>
            </a:pPr>
            <a:r>
              <a:rPr lang="en-US" sz="2600" dirty="0" smtClean="0"/>
              <a:t>The network has an Internet connection and device called an access point that broadcasts Wi-Fi signals within a range of about 150 feet</a:t>
            </a:r>
          </a:p>
        </p:txBody>
      </p:sp>
      <p:pic>
        <p:nvPicPr>
          <p:cNvPr id="5" name="Picture 2" descr="An illustration depicts the working of the WI-FI hotspot at a coffee store. Internet connected to a modem is labeled as “Coffee Shop internet connection.” The modem is connected to the Coffee Shop wireless router which sends Wi-Fi Signals to different devices, the laptops of the coffee shop customer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6247" y="4001262"/>
            <a:ext cx="4531200" cy="188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Wi-Fi Hotspots (2 of 3)</a:t>
            </a:r>
            <a:endParaRPr lang="en-US" dirty="0"/>
          </a:p>
        </p:txBody>
      </p:sp>
      <p:sp>
        <p:nvSpPr>
          <p:cNvPr id="3" name="Content Placeholder 2"/>
          <p:cNvSpPr>
            <a:spLocks noGrp="1"/>
          </p:cNvSpPr>
          <p:nvPr>
            <p:ph idx="1"/>
          </p:nvPr>
        </p:nvSpPr>
        <p:spPr/>
        <p:txBody>
          <a:bodyPr>
            <a:normAutofit lnSpcReduction="10000"/>
          </a:bodyPr>
          <a:lstStyle/>
          <a:p>
            <a:r>
              <a:rPr lang="en-US" dirty="0"/>
              <a:t>Low: Browsing. When using a Wi-Fi hotspot for simple browsing activities such as checking sports scores, reading Google news, and looking for directions, your security risk is fairly low if your computer’s antivirus software is up to date</a:t>
            </a:r>
            <a:r>
              <a:rPr lang="en-US" dirty="0" smtClean="0"/>
              <a:t>.</a:t>
            </a:r>
          </a:p>
          <a:p>
            <a:r>
              <a:rPr lang="en-US" dirty="0"/>
              <a:t>Low: Using secure sites. Your security risk is low when you are accessing secured Web sites that have addresses beginning with HTTPS. These secured sites, which are used for activities such as online banking, accessing medical records, and making credit </a:t>
            </a:r>
            <a:r>
              <a:rPr lang="en-US" dirty="0" smtClean="0"/>
              <a:t>card purchases</a:t>
            </a:r>
            <a:r>
              <a:rPr lang="en-US" dirty="0"/>
              <a:t>, encrypt the data that you enter to keep it safe from eavesdroppers.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Wi-Fi Hotspots (3 of 3)</a:t>
            </a:r>
            <a:endParaRPr lang="en-US" dirty="0"/>
          </a:p>
        </p:txBody>
      </p:sp>
      <p:sp>
        <p:nvSpPr>
          <p:cNvPr id="3" name="Content Placeholder 2"/>
          <p:cNvSpPr>
            <a:spLocks noGrp="1"/>
          </p:cNvSpPr>
          <p:nvPr>
            <p:ph idx="1"/>
          </p:nvPr>
        </p:nvSpPr>
        <p:spPr/>
        <p:txBody>
          <a:bodyPr>
            <a:normAutofit/>
          </a:bodyPr>
          <a:lstStyle/>
          <a:p>
            <a:r>
              <a:rPr lang="en-US" sz="2400" dirty="0"/>
              <a:t>MED: File sharing. Eavesdroppers might be able to access the files on your computer if you have file sharing turned on. When using public networks, you should turn file sharing off. You can do so manually if your operating system does not offer that option </a:t>
            </a:r>
            <a:r>
              <a:rPr lang="en-US" sz="2400" dirty="0" smtClean="0"/>
              <a:t>when you connected.</a:t>
            </a:r>
          </a:p>
          <a:p>
            <a:r>
              <a:rPr lang="en-US" sz="2400" dirty="0"/>
              <a:t>HIGH: Using unsecured sites. When you log in to unsecured sites while using public Wi-Fi hotspots, a wireless eavesdropper could potentially snag your user ID and password information, then use it later to access your accounts. Logging in to your Webmail </a:t>
            </a:r>
            <a:r>
              <a:rPr lang="en-US" sz="2400" dirty="0" smtClean="0"/>
              <a:t>account, </a:t>
            </a:r>
            <a:r>
              <a:rPr lang="en-US" sz="2400" dirty="0"/>
              <a:t>for example, could be risky if your user ID and password are transmitted over an unsecured connection. </a:t>
            </a:r>
          </a:p>
        </p:txBody>
      </p:sp>
    </p:spTree>
    <p:extLst>
      <p:ext uri="{BB962C8B-B14F-4D97-AF65-F5344CB8AC3E}">
        <p14:creationId xmlns:p14="http://schemas.microsoft.com/office/powerpoint/2010/main" val="3544197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 Local Area Networks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LAN Basics</a:t>
            </a:r>
          </a:p>
          <a:p>
            <a:r>
              <a:rPr lang="en-US" sz="2600" dirty="0"/>
              <a:t>Ethernet</a:t>
            </a:r>
          </a:p>
          <a:p>
            <a:r>
              <a:rPr lang="en-US" sz="2600" dirty="0"/>
              <a:t>Wi-Fi</a:t>
            </a:r>
          </a:p>
          <a:p>
            <a:r>
              <a:rPr lang="en-US" sz="2600" dirty="0"/>
              <a:t>Set Up Your Own Network</a:t>
            </a:r>
          </a:p>
          <a:p>
            <a:r>
              <a:rPr lang="en-US" sz="2600" dirty="0"/>
              <a:t>Network Monitoring</a:t>
            </a:r>
          </a:p>
          <a:p>
            <a:r>
              <a:rPr lang="en-US" sz="2600" dirty="0"/>
              <a:t>IoT </a:t>
            </a:r>
            <a:r>
              <a:rPr lang="en-US" sz="2600" dirty="0" smtClean="0"/>
              <a:t>Networks</a:t>
            </a:r>
            <a:endParaRPr lang="en-US" sz="26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 Objectives (1 of</a:t>
            </a:r>
            <a:r>
              <a:rPr lang="en-US" baseline="0" dirty="0" smtClean="0"/>
              <a:t> 2</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Diagram the components and connection in a typical home LAN</a:t>
            </a:r>
          </a:p>
          <a:p>
            <a:r>
              <a:rPr lang="en-US" sz="2600" dirty="0"/>
              <a:t>Explain the roles of MAC addresses and IP addresses in local area networks</a:t>
            </a:r>
          </a:p>
          <a:p>
            <a:r>
              <a:rPr lang="en-US" sz="2600" dirty="0"/>
              <a:t>List five advantages of Ethernet wired network standards</a:t>
            </a:r>
          </a:p>
          <a:p>
            <a:r>
              <a:rPr lang="en-US" sz="2600" dirty="0"/>
              <a:t>Explain the pros and cons of wireless mesh networks as compared to centralized wireless networks</a:t>
            </a:r>
          </a:p>
          <a:p>
            <a:r>
              <a:rPr lang="en-US" sz="2600" dirty="0"/>
              <a:t>Compare the speeds and ranges of Ethernet and </a:t>
            </a:r>
            <a:r>
              <a:rPr lang="en-US" sz="2600" dirty="0" smtClean="0"/>
              <a:t>Wi-Fi</a:t>
            </a:r>
            <a:endParaRPr lang="en-US" sz="26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 Objectives (2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List five steps for securely configuring a wireless router</a:t>
            </a:r>
          </a:p>
          <a:p>
            <a:r>
              <a:rPr lang="en-US" sz="2600" dirty="0"/>
              <a:t>State the purpose of an SSID</a:t>
            </a:r>
          </a:p>
          <a:p>
            <a:r>
              <a:rPr lang="en-US" sz="2600" dirty="0"/>
              <a:t>List four types of wireless encryption</a:t>
            </a:r>
          </a:p>
          <a:p>
            <a:r>
              <a:rPr lang="en-US" sz="2600" dirty="0"/>
              <a:t>Provide two example scenarios for using RFID tags and NFC tags</a:t>
            </a:r>
          </a:p>
          <a:p>
            <a:r>
              <a:rPr lang="en-US" sz="2600" dirty="0"/>
              <a:t>List three low-power wireless standards used for IoT networks</a:t>
            </a:r>
          </a:p>
          <a:p>
            <a:r>
              <a:rPr lang="en-US" sz="2600" dirty="0"/>
              <a:t>Evaluate potential security exposure for data that is collected by IoT </a:t>
            </a:r>
            <a:r>
              <a:rPr lang="en-US" sz="2600" dirty="0" smtClean="0"/>
              <a:t>networks</a:t>
            </a:r>
            <a:endParaRPr lang="en-US" sz="26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1228"/>
            <a:ext cx="8032638" cy="840658"/>
          </a:xfrm>
        </p:spPr>
        <p:txBody>
          <a:bodyPr/>
          <a:lstStyle/>
          <a:p>
            <a:r>
              <a:rPr lang="en-US" dirty="0" smtClean="0"/>
              <a:t>LAN Basics (1 of 2)</a:t>
            </a:r>
            <a:endParaRPr lang="en-US" dirty="0"/>
          </a:p>
        </p:txBody>
      </p:sp>
      <p:sp>
        <p:nvSpPr>
          <p:cNvPr id="4" name="Content Placeholder 3"/>
          <p:cNvSpPr>
            <a:spLocks noGrp="1"/>
          </p:cNvSpPr>
          <p:nvPr>
            <p:ph type="body" sz="half" idx="2"/>
          </p:nvPr>
        </p:nvSpPr>
        <p:spPr>
          <a:xfrm>
            <a:off x="162235" y="1504335"/>
            <a:ext cx="3657597" cy="4424517"/>
          </a:xfrm>
        </p:spPr>
        <p:txBody>
          <a:bodyPr>
            <a:noAutofit/>
          </a:bodyPr>
          <a:lstStyle/>
          <a:p>
            <a:pPr marL="342900" indent="-342900">
              <a:buFont typeface="Arial" pitchFamily="34" charset="0"/>
              <a:buChar char="•"/>
            </a:pPr>
            <a:r>
              <a:rPr lang="en-US" sz="2600" dirty="0" smtClean="0"/>
              <a:t>Local area networks are often referred to as LANs</a:t>
            </a:r>
          </a:p>
          <a:p>
            <a:pPr marL="342900" indent="-342900">
              <a:buFont typeface="Arial" pitchFamily="34" charset="0"/>
              <a:buChar char="•"/>
            </a:pPr>
            <a:r>
              <a:rPr lang="en-US" sz="2600" dirty="0" smtClean="0"/>
              <a:t>They are designed to provide connectivity for devices within a limited area, typically within the premises of a home, office building, business, or school</a:t>
            </a:r>
          </a:p>
        </p:txBody>
      </p:sp>
      <p:pic>
        <p:nvPicPr>
          <p:cNvPr id="5" name="Picture 4" descr="An illustration depicts a simple LAN built with a router. “Router” is centered, which is connected to various devices by wired (represented by a solid line) and wireless connections (represented by a dotted line). The supporting text associated with the router reads “The router is the centerpiece of your network. Most wireless routers support five wired devices and a maximum of 255 wireless devices.” The router is connected to the File server (represented by a desktop) and printer by wired connections. The supporting text associated with the File server reads “Connect a computer to a wired connection for maximum speed. Use it for online games or as a file server where you store and back up your data.” The supporting text associated with the printer reads “Connect a printer to a wired or wireless connection so that all devices on the network can access it.” The Router is connected to two computers and a smartphone by wireless connections. The supporting text associated with the computers reads “Connect computers wirelessly so you can use them in various rooms.” The supporting text associated with smartphone reads “Connect your smartphone and you’ll be able to use the LAN’s Internet connection instead of your expensive data plan.” The router is connected to a modem that is connected to the Internet by a wired connection that reads “Cable, DSL, or satellite modem for Internet access.” The supporting text associated with the modem reads “All the devices on your LAN can access the Internet if you connect the router to a modem supplied by an ISP.”"/>
          <p:cNvPicPr>
            <a:picLocks noChangeAspect="1"/>
          </p:cNvPicPr>
          <p:nvPr/>
        </p:nvPicPr>
        <p:blipFill>
          <a:blip r:embed="rId3" cstate="print"/>
          <a:stretch>
            <a:fillRect/>
          </a:stretch>
        </p:blipFill>
        <p:spPr>
          <a:xfrm>
            <a:off x="4125313" y="2143097"/>
            <a:ext cx="4644382" cy="3492517"/>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 Basics (2 of 2)</a:t>
            </a:r>
            <a:endParaRPr lang="en-US" dirty="0"/>
          </a:p>
        </p:txBody>
      </p:sp>
      <p:sp>
        <p:nvSpPr>
          <p:cNvPr id="3" name="Content Placeholder 2"/>
          <p:cNvSpPr>
            <a:spLocks noGrp="1"/>
          </p:cNvSpPr>
          <p:nvPr>
            <p:ph type="body" idx="4294967295"/>
          </p:nvPr>
        </p:nvSpPr>
        <p:spPr>
          <a:xfrm>
            <a:off x="203303" y="1313143"/>
            <a:ext cx="8799871" cy="4694122"/>
          </a:xfrm>
        </p:spPr>
        <p:txBody>
          <a:bodyPr>
            <a:noAutofit/>
          </a:bodyPr>
          <a:lstStyle/>
          <a:p>
            <a:r>
              <a:rPr lang="en-US" sz="2400" dirty="0"/>
              <a:t>LANs can be classified by their protocols; Ethernet and Wi-Fi are the two most popular</a:t>
            </a:r>
          </a:p>
          <a:p>
            <a:r>
              <a:rPr lang="en-US" sz="2400" dirty="0"/>
              <a:t>The Windows OS provides a tool for setting up a LAN called a </a:t>
            </a:r>
            <a:r>
              <a:rPr lang="en-US" sz="2400" b="1" dirty="0"/>
              <a:t>homegroup</a:t>
            </a:r>
            <a:r>
              <a:rPr lang="en-US" sz="2400" dirty="0"/>
              <a:t>; this makes it easy to share files among local computers, but does not provide Internet access</a:t>
            </a:r>
          </a:p>
          <a:p>
            <a:r>
              <a:rPr lang="en-US" sz="2400" dirty="0"/>
              <a:t>Most LANs are set up using a router so that they have proper security and Internet access</a:t>
            </a:r>
          </a:p>
          <a:p>
            <a:r>
              <a:rPr lang="en-US" sz="2400" dirty="0"/>
              <a:t>The circuitry that enables a device to access a LAN is called a </a:t>
            </a:r>
            <a:r>
              <a:rPr lang="en-US" sz="2400" b="1" dirty="0"/>
              <a:t>network interface controller</a:t>
            </a:r>
            <a:r>
              <a:rPr lang="en-US" sz="2400" dirty="0"/>
              <a:t> (NIC)</a:t>
            </a:r>
          </a:p>
          <a:p>
            <a:r>
              <a:rPr lang="en-US" sz="2400" dirty="0"/>
              <a:t>NICs contain a </a:t>
            </a:r>
            <a:r>
              <a:rPr lang="en-US" sz="2400" b="1" dirty="0"/>
              <a:t>MAC address </a:t>
            </a:r>
            <a:r>
              <a:rPr lang="en-US" sz="2400" dirty="0"/>
              <a:t>(media access control address) used to identify devices on </a:t>
            </a:r>
            <a:r>
              <a:rPr lang="en-US" sz="2400" dirty="0" smtClean="0"/>
              <a:t>LANs</a:t>
            </a:r>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Systems (3 of 5)</a:t>
            </a:r>
            <a:endParaRPr lang="en-US" dirty="0"/>
          </a:p>
        </p:txBody>
      </p:sp>
      <p:sp>
        <p:nvSpPr>
          <p:cNvPr id="4" name="Content Placeholder 3"/>
          <p:cNvSpPr>
            <a:spLocks noGrp="1"/>
          </p:cNvSpPr>
          <p:nvPr>
            <p:ph idx="1"/>
          </p:nvPr>
        </p:nvSpPr>
        <p:spPr/>
        <p:txBody>
          <a:bodyPr>
            <a:noAutofit/>
          </a:bodyPr>
          <a:lstStyle/>
          <a:p>
            <a:pPr marL="342900" indent="-342900">
              <a:buFont typeface="Arial" pitchFamily="34" charset="0"/>
              <a:buChar char="•"/>
            </a:pPr>
            <a:r>
              <a:rPr lang="en-US" dirty="0" smtClean="0"/>
              <a:t>Networks can be classified according to their size and geographic scope</a:t>
            </a:r>
          </a:p>
          <a:p>
            <a:pPr marL="342900" indent="-342900">
              <a:buFont typeface="Arial" pitchFamily="34" charset="0"/>
              <a:buChar char="•"/>
            </a:pPr>
            <a:r>
              <a:rPr lang="en-US" b="1" dirty="0"/>
              <a:t>PAN </a:t>
            </a:r>
            <a:r>
              <a:rPr lang="en-US" dirty="0"/>
              <a:t>(personal area network</a:t>
            </a:r>
            <a:r>
              <a:rPr lang="en-US" dirty="0" smtClean="0"/>
              <a:t>)</a:t>
            </a:r>
          </a:p>
          <a:p>
            <a:pPr marL="506413" indent="-285750">
              <a:buFont typeface="Arial" pitchFamily="34" charset="0"/>
              <a:buChar char="–"/>
            </a:pPr>
            <a:r>
              <a:rPr lang="en-US" sz="2400" dirty="0"/>
              <a:t>PANs connect smart devices or </a:t>
            </a:r>
            <a:r>
              <a:rPr lang="en-US" sz="2400" dirty="0" smtClean="0"/>
              <a:t>consumer electronics </a:t>
            </a:r>
            <a:r>
              <a:rPr lang="en-US" sz="2400" dirty="0"/>
              <a:t>within a range </a:t>
            </a:r>
            <a:r>
              <a:rPr lang="en-US" sz="2400" dirty="0" smtClean="0"/>
              <a:t>of about </a:t>
            </a:r>
            <a:r>
              <a:rPr lang="en-US" sz="2400" dirty="0"/>
              <a:t>30 feet (10 meters) and </a:t>
            </a:r>
            <a:r>
              <a:rPr lang="en-US" sz="2400" dirty="0" smtClean="0"/>
              <a:t>without the </a:t>
            </a:r>
            <a:r>
              <a:rPr lang="en-US" sz="2400" dirty="0"/>
              <a:t>use of wires or </a:t>
            </a:r>
            <a:r>
              <a:rPr lang="en-US" sz="2400" dirty="0" smtClean="0"/>
              <a:t>cables. The reference </a:t>
            </a:r>
            <a:r>
              <a:rPr lang="en-US" sz="2400" dirty="0"/>
              <a:t>to </a:t>
            </a:r>
            <a:r>
              <a:rPr lang="en-US" sz="2400" i="1" dirty="0"/>
              <a:t>personal </a:t>
            </a:r>
            <a:r>
              <a:rPr lang="en-US" sz="2400" dirty="0"/>
              <a:t>indicates </a:t>
            </a:r>
            <a:r>
              <a:rPr lang="en-US" sz="2400" dirty="0" smtClean="0"/>
              <a:t>that the </a:t>
            </a:r>
            <a:r>
              <a:rPr lang="en-US" sz="2400" dirty="0"/>
              <a:t>network serves </a:t>
            </a:r>
            <a:r>
              <a:rPr lang="en-US" sz="2400" dirty="0" smtClean="0"/>
              <a:t>a single individual, rather </a:t>
            </a:r>
            <a:r>
              <a:rPr lang="en-US" sz="2400" dirty="0"/>
              <a:t>than multiple users. </a:t>
            </a:r>
            <a:r>
              <a:rPr lang="en-US" sz="2400" dirty="0" smtClean="0"/>
              <a:t>A PAN </a:t>
            </a:r>
            <a:r>
              <a:rPr lang="en-US" sz="2400" dirty="0"/>
              <a:t>could be used to sync data </a:t>
            </a:r>
            <a:r>
              <a:rPr lang="en-US" sz="2400" dirty="0" smtClean="0"/>
              <a:t>from a </a:t>
            </a:r>
            <a:r>
              <a:rPr lang="en-US" sz="2400" dirty="0"/>
              <a:t>handheld device to a desktop </a:t>
            </a:r>
            <a:r>
              <a:rPr lang="en-US" sz="2400" dirty="0" smtClean="0"/>
              <a:t>computer, ship </a:t>
            </a:r>
            <a:r>
              <a:rPr lang="en-US" sz="2400" dirty="0"/>
              <a:t>data wirelessly to a </a:t>
            </a:r>
            <a:r>
              <a:rPr lang="en-US" sz="2400" dirty="0" smtClean="0"/>
              <a:t>printer, or </a:t>
            </a:r>
            <a:r>
              <a:rPr lang="en-US" sz="2400" dirty="0"/>
              <a:t>transmit data from a </a:t>
            </a:r>
            <a:r>
              <a:rPr lang="en-US" sz="2400" dirty="0" smtClean="0"/>
              <a:t>smartphone to </a:t>
            </a:r>
            <a:r>
              <a:rPr lang="en-US" sz="2400" dirty="0"/>
              <a:t>a wireless headset.</a:t>
            </a:r>
            <a:endParaRPr lang="en-US" sz="24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(1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Ethernet is a wired network technology that is defined by IEEE 802.3 standards</a:t>
            </a:r>
          </a:p>
          <a:p>
            <a:r>
              <a:rPr lang="en-US" sz="2600" dirty="0"/>
              <a:t>Ethernet’s success is attributable to several factors</a:t>
            </a:r>
          </a:p>
          <a:p>
            <a:pPr lvl="1"/>
            <a:r>
              <a:rPr lang="en-US" b="1" dirty="0"/>
              <a:t>Easy</a:t>
            </a:r>
            <a:r>
              <a:rPr lang="en-US" dirty="0"/>
              <a:t> – it’s easy to understand, implement, manage, and maintain</a:t>
            </a:r>
          </a:p>
          <a:p>
            <a:pPr lvl="1"/>
            <a:r>
              <a:rPr lang="en-US" b="1" dirty="0"/>
              <a:t>Secure</a:t>
            </a:r>
            <a:r>
              <a:rPr lang="en-US" dirty="0"/>
              <a:t> – the wired connections in an Ethernet LAN are more secure than wireless LAN technologies</a:t>
            </a:r>
          </a:p>
          <a:p>
            <a:pPr lvl="1"/>
            <a:r>
              <a:rPr lang="en-US" b="1" dirty="0"/>
              <a:t>Inexpensive</a:t>
            </a:r>
            <a:r>
              <a:rPr lang="en-US" dirty="0"/>
              <a:t> – as a nonproprietary technology, Ethernet equipment is available from a variety of vendors; market competition keeps prices </a:t>
            </a:r>
            <a:r>
              <a:rPr lang="en-US" dirty="0" smtClean="0"/>
              <a:t>low</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(2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lvl="1"/>
            <a:r>
              <a:rPr lang="en-US" b="1" dirty="0" smtClean="0"/>
              <a:t>Flexible</a:t>
            </a:r>
            <a:r>
              <a:rPr lang="en-US" dirty="0" smtClean="0"/>
              <a:t> </a:t>
            </a:r>
            <a:r>
              <a:rPr lang="en-US" dirty="0"/>
              <a:t>– current Ethernet standards allow extensive flexibility in network configurations</a:t>
            </a:r>
          </a:p>
          <a:p>
            <a:pPr lvl="1"/>
            <a:r>
              <a:rPr lang="en-US" b="1" dirty="0"/>
              <a:t>Compatible</a:t>
            </a:r>
            <a:r>
              <a:rPr lang="en-US" dirty="0"/>
              <a:t> – Ethernet is compatible with Wi-Fi wireless technology; it’s easy to mix wired and wireless devices on a single </a:t>
            </a:r>
            <a:r>
              <a:rPr lang="en-US" dirty="0" smtClean="0"/>
              <a:t>network</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(3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Ethernet was originally a bus topology in which computers were all strung along a cable like birds on a power line</a:t>
            </a:r>
          </a:p>
          <a:p>
            <a:r>
              <a:rPr lang="en-US" sz="2600" dirty="0"/>
              <a:t>Today’s Ethernet LANs are usually arranged in a star topology with computers wired to central switching circuitry that is incorporated in modern routers</a:t>
            </a:r>
          </a:p>
          <a:p>
            <a:r>
              <a:rPr lang="en-US" sz="2600" dirty="0"/>
              <a:t>Data sent from a computer on the network is transmitted to the router, which then sends the data to the destination </a:t>
            </a:r>
            <a:r>
              <a:rPr lang="en-US" sz="2600" dirty="0" smtClean="0"/>
              <a:t>device</a:t>
            </a:r>
            <a:endParaRPr lang="en-US" sz="26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1" y="73592"/>
            <a:ext cx="8835902" cy="1043477"/>
          </a:xfrm>
        </p:spPr>
        <p:txBody>
          <a:bodyPr/>
          <a:lstStyle/>
          <a:p>
            <a:r>
              <a:rPr lang="en-US" dirty="0" smtClean="0"/>
              <a:t>Ethernet (4 of 4)</a:t>
            </a:r>
            <a:endParaRPr lang="en-US" dirty="0"/>
          </a:p>
        </p:txBody>
      </p:sp>
      <p:sp>
        <p:nvSpPr>
          <p:cNvPr id="4" name="Content Placeholder 3"/>
          <p:cNvSpPr>
            <a:spLocks noGrp="1"/>
          </p:cNvSpPr>
          <p:nvPr>
            <p:ph type="body" sz="half" idx="2"/>
          </p:nvPr>
        </p:nvSpPr>
        <p:spPr>
          <a:xfrm>
            <a:off x="253701" y="1312474"/>
            <a:ext cx="8686800" cy="2414579"/>
          </a:xfrm>
        </p:spPr>
        <p:txBody>
          <a:bodyPr>
            <a:noAutofit/>
          </a:bodyPr>
          <a:lstStyle/>
          <a:p>
            <a:pPr marL="342900" indent="-342900">
              <a:buFont typeface="Arial" pitchFamily="34" charset="0"/>
              <a:buChar char="•"/>
            </a:pPr>
            <a:r>
              <a:rPr lang="en-US" sz="2400" dirty="0" smtClean="0"/>
              <a:t>Many computers have a built-in Ethernet port located on the system case; the port looks very similar to an oversized telephone jack</a:t>
            </a:r>
          </a:p>
          <a:p>
            <a:pPr marL="342900" indent="-342900">
              <a:buFont typeface="Arial" pitchFamily="34" charset="0"/>
              <a:buChar char="•"/>
            </a:pPr>
            <a:r>
              <a:rPr lang="en-US" sz="2400" dirty="0" smtClean="0"/>
              <a:t>If you want a wired network connection but your computer has no Ethernet port, you can purchase and install an Ethernet adapter (also called an Ethernet card)</a:t>
            </a:r>
          </a:p>
        </p:txBody>
      </p:sp>
      <p:pic>
        <p:nvPicPr>
          <p:cNvPr id="5" name="Picture 4" descr="A photo shows Ethernet port of a computer. The supporting text pointing the Ethernet port reads “An Ethernet port is slightly larger than a telephone jack.” "/>
          <p:cNvPicPr>
            <a:picLocks noChangeAspect="1"/>
          </p:cNvPicPr>
          <p:nvPr/>
        </p:nvPicPr>
        <p:blipFill>
          <a:blip r:embed="rId3" cstate="print"/>
          <a:stretch>
            <a:fillRect/>
          </a:stretch>
        </p:blipFill>
        <p:spPr>
          <a:xfrm>
            <a:off x="208654" y="4522256"/>
            <a:ext cx="3403301" cy="1323505"/>
          </a:xfrm>
          <a:prstGeom prst="rect">
            <a:avLst/>
          </a:prstGeom>
        </p:spPr>
      </p:pic>
      <p:pic>
        <p:nvPicPr>
          <p:cNvPr id="6" name="Picture 5" descr="An illustration with two photos shows Ethernet adapter for USB port and Ethernet adapter for Expansion slot. The Ethernet adapter for USB port is represented as a flash drive with a port at one end. The Ethernet adapter for expansion slot is represented as a circuit board with resistors, electrical pathways, and transistors. "/>
          <p:cNvPicPr>
            <a:picLocks noChangeAspect="1"/>
          </p:cNvPicPr>
          <p:nvPr/>
        </p:nvPicPr>
        <p:blipFill>
          <a:blip r:embed="rId4" cstate="print"/>
          <a:srcRect r="55385"/>
          <a:stretch>
            <a:fillRect/>
          </a:stretch>
        </p:blipFill>
        <p:spPr>
          <a:xfrm>
            <a:off x="3826467" y="4462419"/>
            <a:ext cx="2209799" cy="1383342"/>
          </a:xfrm>
          <a:prstGeom prst="rect">
            <a:avLst/>
          </a:prstGeom>
        </p:spPr>
      </p:pic>
      <p:pic>
        <p:nvPicPr>
          <p:cNvPr id="7" name="Picture 6" descr="An illustration with two photos shows Ethernet adapter for USB port and Ethernet adapter for Expansion slot. The Ethernet adapter for USB port is represented as a flash drive with a port at one end. The Ethernet adapter for expansion slot is represented as a circuit board with resistors, electrical pathways, and transistors. "/>
          <p:cNvPicPr>
            <a:picLocks noChangeAspect="1"/>
          </p:cNvPicPr>
          <p:nvPr/>
        </p:nvPicPr>
        <p:blipFill>
          <a:blip r:embed="rId4" cstate="print"/>
          <a:srcRect l="50000"/>
          <a:stretch>
            <a:fillRect/>
          </a:stretch>
        </p:blipFill>
        <p:spPr>
          <a:xfrm>
            <a:off x="6271019" y="4459323"/>
            <a:ext cx="2530585" cy="1413553"/>
          </a:xfrm>
          <a:prstGeom prst="rect">
            <a:avLst/>
          </a:prstGeom>
        </p:spPr>
      </p:pic>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Wi-Fi (1 of 2)</a:t>
            </a:r>
            <a:endParaRPr lang="en-US" dirty="0"/>
          </a:p>
        </p:txBody>
      </p:sp>
      <p:pic>
        <p:nvPicPr>
          <p:cNvPr id="2050" name="Picture 2" descr="An illustration depicts the wireless mesh configuration with five systems that are interconnected. The supporting text associated with the illustration reads “Wireless ad-hoc networks are conceptually simple but provide few security safeguards. This type of connection is best limited to occasional use when you want to temporarily connect two computers to share a few 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892" y="1725149"/>
            <a:ext cx="4565703" cy="279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half" idx="2"/>
          </p:nvPr>
        </p:nvSpPr>
        <p:spPr>
          <a:xfrm>
            <a:off x="195187" y="4853583"/>
            <a:ext cx="8835902" cy="1133554"/>
          </a:xfrm>
        </p:spPr>
        <p:txBody>
          <a:bodyPr>
            <a:noAutofit/>
          </a:bodyPr>
          <a:lstStyle/>
          <a:p>
            <a:r>
              <a:rPr lang="en-US" sz="2000" dirty="0"/>
              <a:t>Wireless ad-hoc networks are conceptually simple but provide few security safeguards. This type of connection is best limited to occasional use when you want to temporarily connect two computers to share a few files.</a:t>
            </a: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Wi-Fi (2 of 2)</a:t>
            </a:r>
            <a:endParaRPr lang="en-US" dirty="0"/>
          </a:p>
        </p:txBody>
      </p:sp>
      <p:pic>
        <p:nvPicPr>
          <p:cNvPr id="3074" name="Picture 2" descr="An illustration depicts the wireless star configuration with the router connected to five systems by wireless connections represented by dotted lines. The supporting text associated with the illustration reads “The most common wireless network technology uses a centralized device to handle data that travels from one device to ano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784578"/>
            <a:ext cx="51054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half" idx="2"/>
          </p:nvPr>
        </p:nvSpPr>
        <p:spPr>
          <a:xfrm>
            <a:off x="519169" y="4979410"/>
            <a:ext cx="8032638" cy="866219"/>
          </a:xfrm>
        </p:spPr>
        <p:txBody>
          <a:bodyPr>
            <a:noAutofit/>
          </a:bodyPr>
          <a:lstStyle/>
          <a:p>
            <a:r>
              <a:rPr lang="en-US" sz="2000" dirty="0"/>
              <a:t>The most common wireless network technology uses a centralized device to handle data that travels from one device to another.</a:t>
            </a:r>
          </a:p>
        </p:txBody>
      </p:sp>
    </p:spTree>
    <p:extLst>
      <p:ext uri="{BB962C8B-B14F-4D97-AF65-F5344CB8AC3E}">
        <p14:creationId xmlns:p14="http://schemas.microsoft.com/office/powerpoint/2010/main" val="639055046"/>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Your Own Network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Having your own network is great, but LANs can be a security risk</a:t>
            </a:r>
          </a:p>
          <a:p>
            <a:r>
              <a:rPr lang="en-US" sz="2600" dirty="0"/>
              <a:t>Here’s how to set up your own safe and secure LAN:</a:t>
            </a:r>
          </a:p>
          <a:p>
            <a:pPr lvl="1"/>
            <a:r>
              <a:rPr lang="en-US" dirty="0"/>
              <a:t>Plug in the router and connect it to your Internet modem</a:t>
            </a:r>
          </a:p>
          <a:p>
            <a:pPr lvl="1"/>
            <a:r>
              <a:rPr lang="en-US" dirty="0"/>
              <a:t>Configure the router</a:t>
            </a:r>
          </a:p>
          <a:p>
            <a:pPr lvl="1"/>
            <a:r>
              <a:rPr lang="en-US" dirty="0"/>
              <a:t>Connect wired and wireless devices</a:t>
            </a:r>
          </a:p>
          <a:p>
            <a:pPr lvl="1"/>
            <a:r>
              <a:rPr lang="en-US" dirty="0"/>
              <a:t>Change the router password</a:t>
            </a:r>
          </a:p>
          <a:p>
            <a:pPr lvl="1"/>
            <a:r>
              <a:rPr lang="en-US" dirty="0"/>
              <a:t>Create an </a:t>
            </a:r>
            <a:r>
              <a:rPr lang="en-US" b="1" dirty="0"/>
              <a:t>SSID</a:t>
            </a:r>
            <a:r>
              <a:rPr lang="en-US" dirty="0"/>
              <a:t> (service set identifier); this will be the name of your wireless </a:t>
            </a:r>
            <a:r>
              <a:rPr lang="en-US" dirty="0" smtClean="0"/>
              <a:t>network</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Your Own Network (2 of</a:t>
            </a:r>
            <a:r>
              <a:rPr lang="en-US" baseline="0" dirty="0" smtClean="0"/>
              <a:t> 2</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lvl="1"/>
            <a:r>
              <a:rPr lang="en-US" dirty="0"/>
              <a:t>Activate </a:t>
            </a:r>
            <a:r>
              <a:rPr lang="en-US" b="1" dirty="0"/>
              <a:t>wireless encryption</a:t>
            </a:r>
            <a:r>
              <a:rPr lang="en-US" dirty="0"/>
              <a:t> to scramble and unscramble data</a:t>
            </a:r>
          </a:p>
          <a:p>
            <a:pPr lvl="2"/>
            <a:r>
              <a:rPr lang="en-US" sz="2200" b="1" dirty="0"/>
              <a:t>WEP</a:t>
            </a:r>
            <a:r>
              <a:rPr lang="en-US" sz="2200" dirty="0"/>
              <a:t> (wired equivalent privacy) is the oldest and weakest wireless encryption protocol</a:t>
            </a:r>
          </a:p>
          <a:p>
            <a:pPr lvl="2"/>
            <a:r>
              <a:rPr lang="en-US" sz="2200" b="1" dirty="0"/>
              <a:t>WPA</a:t>
            </a:r>
            <a:r>
              <a:rPr lang="en-US" sz="2200" dirty="0"/>
              <a:t> (Wi-Fi Protected Access) and its cousins, WPA2 and PSK, offer more security</a:t>
            </a:r>
          </a:p>
          <a:p>
            <a:pPr lvl="1"/>
            <a:r>
              <a:rPr lang="en-US" dirty="0"/>
              <a:t>Create a </a:t>
            </a:r>
            <a:r>
              <a:rPr lang="en-US" b="1" dirty="0"/>
              <a:t>wireless encryption key </a:t>
            </a:r>
            <a:r>
              <a:rPr lang="en-US" dirty="0"/>
              <a:t>(a network security key or password)</a:t>
            </a:r>
          </a:p>
          <a:p>
            <a:pPr lvl="1"/>
            <a:r>
              <a:rPr lang="en-US" dirty="0"/>
              <a:t>Configure the </a:t>
            </a:r>
            <a:r>
              <a:rPr lang="en-US" b="1" dirty="0"/>
              <a:t>Guest Network</a:t>
            </a:r>
            <a:r>
              <a:rPr lang="en-US" dirty="0"/>
              <a:t> (a second network on your LAN’s router)</a:t>
            </a:r>
          </a:p>
          <a:p>
            <a:pPr lvl="1"/>
            <a:r>
              <a:rPr lang="en-US" dirty="0"/>
              <a:t>Activate </a:t>
            </a:r>
            <a:r>
              <a:rPr lang="en-US" b="1" dirty="0"/>
              <a:t>DHCP</a:t>
            </a:r>
            <a:r>
              <a:rPr lang="en-US" dirty="0"/>
              <a:t> (assigns addresses to each device that joins your network</a:t>
            </a:r>
            <a:r>
              <a:rPr lang="en-US" dirty="0" smtClean="0"/>
              <a:t>)</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76981"/>
            <a:ext cx="8032638" cy="737420"/>
          </a:xfrm>
        </p:spPr>
        <p:txBody>
          <a:bodyPr>
            <a:normAutofit/>
          </a:bodyPr>
          <a:lstStyle/>
          <a:p>
            <a:r>
              <a:rPr lang="en-US" dirty="0" smtClean="0"/>
              <a:t>Network Monitoring</a:t>
            </a:r>
            <a:endParaRPr lang="en-US" dirty="0"/>
          </a:p>
        </p:txBody>
      </p:sp>
      <p:sp>
        <p:nvSpPr>
          <p:cNvPr id="4" name="Content Placeholder 3"/>
          <p:cNvSpPr>
            <a:spLocks noGrp="1"/>
          </p:cNvSpPr>
          <p:nvPr>
            <p:ph type="body" sz="half" idx="2"/>
          </p:nvPr>
        </p:nvSpPr>
        <p:spPr>
          <a:xfrm>
            <a:off x="312691" y="1032384"/>
            <a:ext cx="8624832" cy="1710813"/>
          </a:xfrm>
        </p:spPr>
        <p:txBody>
          <a:bodyPr>
            <a:noAutofit/>
          </a:bodyPr>
          <a:lstStyle/>
          <a:p>
            <a:pPr marL="342900" indent="-342900">
              <a:buFont typeface="Arial" pitchFamily="34" charset="0"/>
              <a:buChar char="•"/>
            </a:pPr>
            <a:r>
              <a:rPr lang="en-US" sz="2600" dirty="0" smtClean="0"/>
              <a:t>When your network has stopped sending and receiving packets, you might be able to correct the problem by turning off your router and Internet modem, waiting a few seconds, and then turning them on again</a:t>
            </a:r>
          </a:p>
        </p:txBody>
      </p:sp>
      <p:pic>
        <p:nvPicPr>
          <p:cNvPr id="5" name="Picture 4" descr="A screenshot of the network utility screen depicts the steps for MAC network monitoring. At the top of the screen are multiple tabs labeled “Info,” “Netstat,” “Ping,” “Lookup,” “Traceroute,” “Whois,” “Finger,” and “Port Scan.” The tab labeled “Info” is selected. Below the tabs is the textbox with text that reads “Wi-Fi (en0). The supporting text pointing the text box reads “Current network connection.” Two sections labeled “Interface information” and “Transfer Statistics” are below the text box. The data in the interface information section reads “Hardware Address: 10:93:09:09:76:09; IP Address: 192.168.1.1; Link Speed: 54 Mbit/s; Link Status: Active; Vendor: Apple; Model: Wireless Network Adapter (802.11 a/b/g/n)” The supporting text pointing the interface information section reads “Your Mac address, IP address, and connection speed.” The data in the transfer statistics section reads “Sent Packets: 370, 102; Send Errors: 0; Recv Packets: 802, 962; Recv Errors: 0; Collisions: 0.” The supporting text pointing the transfer statistics reads “Packets sent and received, errors, and collisions.”"/>
          <p:cNvPicPr>
            <a:picLocks noChangeAspect="1"/>
          </p:cNvPicPr>
          <p:nvPr/>
        </p:nvPicPr>
        <p:blipFill>
          <a:blip r:embed="rId3" cstate="print"/>
          <a:stretch>
            <a:fillRect/>
          </a:stretch>
        </p:blipFill>
        <p:spPr>
          <a:xfrm>
            <a:off x="260742" y="3272882"/>
            <a:ext cx="4389756" cy="2598420"/>
          </a:xfrm>
          <a:prstGeom prst="rect">
            <a:avLst/>
          </a:prstGeom>
        </p:spPr>
      </p:pic>
      <p:pic>
        <p:nvPicPr>
          <p:cNvPr id="6" name="Picture 2" descr="A screenshot of the settings page depicts the details of the network status and options to change the network settings. In the left pane, the option labeled “Status” listed under the heading “Network &amp; Internet” is highlighted in blue. The right pane depicts the network status that reads “You’re connected to the internet.” Below the text is the link that reads “Show available networks.” The supporting text pointing the link reads “Select a network to view and adjust its settings.” Below the link is the title “Change your network settings” with different option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5719" y="3210994"/>
            <a:ext cx="3686175" cy="279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Networks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The Internet of Things (IoT) connects active sensors and passive tags to communications networks, making it easy to remotely monitor places and things</a:t>
            </a:r>
          </a:p>
          <a:p>
            <a:r>
              <a:rPr lang="en-US" sz="2600" dirty="0"/>
              <a:t>Wi-Fi is fairly power hungry, so it’s not an optimal IoT technology</a:t>
            </a:r>
          </a:p>
          <a:p>
            <a:r>
              <a:rPr lang="en-US" sz="2600" dirty="0"/>
              <a:t>Existing wireless technologies such as </a:t>
            </a:r>
            <a:r>
              <a:rPr lang="en-US" sz="2600" b="1" dirty="0"/>
              <a:t>RFID</a:t>
            </a:r>
            <a:r>
              <a:rPr lang="en-US" sz="2600" dirty="0"/>
              <a:t> and </a:t>
            </a:r>
            <a:r>
              <a:rPr lang="en-US" sz="2600" b="1" dirty="0"/>
              <a:t>NFC</a:t>
            </a:r>
            <a:r>
              <a:rPr lang="en-US" sz="2600" dirty="0"/>
              <a:t> offer potential solutions</a:t>
            </a:r>
          </a:p>
          <a:p>
            <a:r>
              <a:rPr lang="en-US" sz="2600" dirty="0"/>
              <a:t>Additional low-power short-range technologies developed specifically for IoT networks include </a:t>
            </a:r>
            <a:r>
              <a:rPr lang="en-US" sz="2600" b="1" dirty="0"/>
              <a:t>Bluetooth Smart</a:t>
            </a:r>
            <a:r>
              <a:rPr lang="en-US" sz="2600" dirty="0"/>
              <a:t>, </a:t>
            </a:r>
            <a:r>
              <a:rPr lang="en-US" sz="2600" b="1" dirty="0"/>
              <a:t>ZigBee</a:t>
            </a:r>
            <a:r>
              <a:rPr lang="en-US" sz="2600" dirty="0"/>
              <a:t>, and </a:t>
            </a:r>
            <a:r>
              <a:rPr lang="en-US" sz="2600" b="1" dirty="0" smtClean="0"/>
              <a:t>Z-Wave</a:t>
            </a:r>
            <a:endParaRPr lang="en-US" sz="26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Systems </a:t>
            </a:r>
            <a:r>
              <a:rPr lang="en-US" dirty="0" smtClean="0"/>
              <a:t>(4 of 5)</a:t>
            </a:r>
            <a:endParaRPr lang="en-US" dirty="0"/>
          </a:p>
        </p:txBody>
      </p:sp>
      <p:sp>
        <p:nvSpPr>
          <p:cNvPr id="4" name="Content Placeholder 3"/>
          <p:cNvSpPr>
            <a:spLocks noGrp="1"/>
          </p:cNvSpPr>
          <p:nvPr>
            <p:ph idx="1"/>
          </p:nvPr>
        </p:nvSpPr>
        <p:spPr/>
        <p:txBody>
          <a:bodyPr>
            <a:normAutofit/>
          </a:bodyPr>
          <a:lstStyle/>
          <a:p>
            <a:r>
              <a:rPr lang="en-US" b="1" dirty="0"/>
              <a:t>LAN </a:t>
            </a:r>
            <a:r>
              <a:rPr lang="en-US" dirty="0"/>
              <a:t>(local area </a:t>
            </a:r>
            <a:r>
              <a:rPr lang="en-US" dirty="0" smtClean="0"/>
              <a:t>network)</a:t>
            </a:r>
          </a:p>
          <a:p>
            <a:pPr marL="504825">
              <a:buFont typeface="Arial" pitchFamily="34" charset="0"/>
              <a:buChar char="–"/>
            </a:pPr>
            <a:r>
              <a:rPr lang="en-US" sz="2400" dirty="0" smtClean="0"/>
              <a:t>LANs are data communication networks that connect personal computers within a very limited geographical area—usually a single building. School computer labs and home networks are examples of LANs. Wi-Fi networks that you can access in airports, coffee shops, and other public places are LANs. The in-house networks operated by most businesses are also LANs.</a:t>
            </a:r>
            <a:endParaRPr lang="en-US" sz="2400" dirty="0"/>
          </a:p>
        </p:txBody>
      </p:sp>
    </p:spTree>
    <p:extLst>
      <p:ext uri="{BB962C8B-B14F-4D97-AF65-F5344CB8AC3E}">
        <p14:creationId xmlns:p14="http://schemas.microsoft.com/office/powerpoint/2010/main" val="863544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6403"/>
            <a:ext cx="8032638" cy="712708"/>
          </a:xfrm>
        </p:spPr>
        <p:txBody>
          <a:bodyPr/>
          <a:lstStyle/>
          <a:p>
            <a:r>
              <a:rPr lang="en-US" dirty="0" smtClean="0"/>
              <a:t>IoT Networks (2 of 2)</a:t>
            </a:r>
            <a:endParaRPr lang="en-US" dirty="0"/>
          </a:p>
        </p:txBody>
      </p:sp>
      <p:sp>
        <p:nvSpPr>
          <p:cNvPr id="4" name="Content Placeholder 3"/>
          <p:cNvSpPr>
            <a:spLocks noGrp="1"/>
          </p:cNvSpPr>
          <p:nvPr>
            <p:ph type="body" sz="half" idx="2"/>
          </p:nvPr>
        </p:nvSpPr>
        <p:spPr>
          <a:xfrm>
            <a:off x="221226" y="932162"/>
            <a:ext cx="8716297" cy="3547242"/>
          </a:xfrm>
        </p:spPr>
        <p:txBody>
          <a:bodyPr>
            <a:noAutofit/>
          </a:bodyPr>
          <a:lstStyle/>
          <a:p>
            <a:pPr marL="342900" indent="-342900">
              <a:buFont typeface="Arial" pitchFamily="34" charset="0"/>
              <a:buChar char="•"/>
            </a:pPr>
            <a:r>
              <a:rPr lang="en-US" sz="2400" dirty="0" smtClean="0"/>
              <a:t>A sensor, such as a thermometer or heart rate monitor, actively collects data</a:t>
            </a:r>
          </a:p>
          <a:p>
            <a:pPr marL="342900" indent="-342900">
              <a:buFont typeface="Arial" pitchFamily="34" charset="0"/>
              <a:buChar char="•"/>
            </a:pPr>
            <a:r>
              <a:rPr lang="en-US" sz="2400" dirty="0" smtClean="0"/>
              <a:t>A tag contains passive data; an RFID tag in a passport, for example, contains personal data, such as the name and birth date that are stored on the tag, which is read electronically</a:t>
            </a:r>
          </a:p>
          <a:p>
            <a:pPr marL="342900" indent="-342900">
              <a:buFont typeface="Arial" pitchFamily="34" charset="0"/>
              <a:buChar char="•"/>
            </a:pPr>
            <a:r>
              <a:rPr lang="en-US" sz="2400" dirty="0" smtClean="0"/>
              <a:t>An NFC tag might be attached to merchandise, so that you can tap it with your cell phone to see its price and specifications</a:t>
            </a:r>
          </a:p>
        </p:txBody>
      </p:sp>
      <p:pic>
        <p:nvPicPr>
          <p:cNvPr id="5" name="Picture 4" descr="A photo of RFID and NFC tags that are shown as rhombus shaped block, circles, and as a keychain with text “Tap Here.”"/>
          <p:cNvPicPr>
            <a:picLocks noChangeAspect="1"/>
          </p:cNvPicPr>
          <p:nvPr/>
        </p:nvPicPr>
        <p:blipFill>
          <a:blip r:embed="rId3" cstate="print"/>
          <a:srcRect t="3716" r="61659" b="8124"/>
          <a:stretch>
            <a:fillRect/>
          </a:stretch>
        </p:blipFill>
        <p:spPr>
          <a:xfrm>
            <a:off x="3054008" y="4582582"/>
            <a:ext cx="1399474" cy="1547574"/>
          </a:xfrm>
          <a:prstGeom prst="rect">
            <a:avLst/>
          </a:prstGeom>
        </p:spPr>
      </p:pic>
      <p:pic>
        <p:nvPicPr>
          <p:cNvPr id="6" name="Picture 5" descr="A photo of RFID and NFC tags that are shown as rhombus shaped block, circles, and as a keychain with text “Tap Here.”"/>
          <p:cNvPicPr>
            <a:picLocks noChangeAspect="1"/>
          </p:cNvPicPr>
          <p:nvPr/>
        </p:nvPicPr>
        <p:blipFill>
          <a:blip r:embed="rId3" cstate="print"/>
          <a:srcRect l="48940"/>
          <a:stretch>
            <a:fillRect/>
          </a:stretch>
        </p:blipFill>
        <p:spPr>
          <a:xfrm>
            <a:off x="5211111" y="4677330"/>
            <a:ext cx="1540215" cy="1450675"/>
          </a:xfrm>
          <a:prstGeom prst="rect">
            <a:avLst/>
          </a:prstGeom>
        </p:spPr>
      </p:pic>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File Sharing</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File Sharing Basics</a:t>
            </a:r>
          </a:p>
          <a:p>
            <a:r>
              <a:rPr lang="en-US" sz="2600" dirty="0"/>
              <a:t>Accessing LAN Files</a:t>
            </a:r>
          </a:p>
          <a:p>
            <a:r>
              <a:rPr lang="en-US" sz="2600" dirty="0"/>
              <a:t>Sharing Your Files</a:t>
            </a:r>
          </a:p>
          <a:p>
            <a:r>
              <a:rPr lang="en-US" sz="2600" dirty="0"/>
              <a:t>Internet-based Sharing</a:t>
            </a:r>
          </a:p>
          <a:p>
            <a:r>
              <a:rPr lang="en-US" sz="2600" dirty="0" smtClean="0"/>
              <a:t>Torrents</a:t>
            </a:r>
            <a:endParaRPr lang="en-US" sz="26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Objectives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List seven factors that control your ability to share files</a:t>
            </a:r>
          </a:p>
          <a:p>
            <a:r>
              <a:rPr lang="en-US" sz="2600" dirty="0"/>
              <a:t>State the name of the utilities you use to view a list of files on Macs and on Windows</a:t>
            </a:r>
          </a:p>
          <a:p>
            <a:r>
              <a:rPr lang="en-US" sz="2600" dirty="0"/>
              <a:t>Explain the purpose of network discovery</a:t>
            </a:r>
          </a:p>
          <a:p>
            <a:r>
              <a:rPr lang="en-US" sz="2600" dirty="0"/>
              <a:t>List three precautions you can take when working with shared files</a:t>
            </a:r>
          </a:p>
          <a:p>
            <a:r>
              <a:rPr lang="en-US" sz="2600" dirty="0"/>
              <a:t>Define the three types of permissions that can be assigned to shared </a:t>
            </a:r>
            <a:r>
              <a:rPr lang="en-US" sz="2600" dirty="0" smtClean="0"/>
              <a:t>files</a:t>
            </a:r>
            <a:endParaRPr lang="en-US" sz="26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Objectives (2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Describe at least two situations in which FTP would be a useful technology</a:t>
            </a:r>
          </a:p>
          <a:p>
            <a:r>
              <a:rPr lang="en-US" sz="2600" dirty="0"/>
              <a:t>List two factors that have a negative effect on files stored in the cloud</a:t>
            </a:r>
          </a:p>
          <a:p>
            <a:r>
              <a:rPr lang="en-US" sz="2600" dirty="0"/>
              <a:t>Draw a diagram that explains how torrents work</a:t>
            </a:r>
          </a:p>
          <a:p>
            <a:r>
              <a:rPr lang="en-US" sz="2600" dirty="0"/>
              <a:t>Discuss the legal issues that pertain to file sharing technologies, such as Napster and </a:t>
            </a:r>
            <a:r>
              <a:rPr lang="en-US" sz="2600" dirty="0" smtClean="0"/>
              <a:t>BitTorrent</a:t>
            </a:r>
            <a:endParaRPr lang="en-US" sz="26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Sharing Basics (1</a:t>
            </a:r>
            <a:r>
              <a:rPr lang="en-US" baseline="0" dirty="0" smtClean="0"/>
              <a:t> of 2</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File sharing</a:t>
            </a:r>
            <a:r>
              <a:rPr lang="en-US" sz="2600" dirty="0"/>
              <a:t> allows files containing documents, photos, music, and more to be accessed from computers other than the one on which they are stored</a:t>
            </a:r>
          </a:p>
          <a:p>
            <a:r>
              <a:rPr lang="en-US" sz="2600" dirty="0"/>
              <a:t>Sharing can take place within a LAN or across multiple networks, including the </a:t>
            </a:r>
            <a:r>
              <a:rPr lang="en-US" sz="2600" dirty="0" smtClean="0"/>
              <a:t>Internet</a:t>
            </a:r>
            <a:endParaRPr lang="en-US" sz="26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6911"/>
            <a:ext cx="8032638" cy="792748"/>
          </a:xfrm>
        </p:spPr>
        <p:txBody>
          <a:bodyPr/>
          <a:lstStyle/>
          <a:p>
            <a:r>
              <a:rPr lang="en-US" dirty="0" smtClean="0"/>
              <a:t>File Sharing Basics (2 of 2)</a:t>
            </a:r>
            <a:endParaRPr lang="en-US" dirty="0"/>
          </a:p>
        </p:txBody>
      </p:sp>
      <p:sp>
        <p:nvSpPr>
          <p:cNvPr id="4" name="Content Placeholder 3"/>
          <p:cNvSpPr>
            <a:spLocks noGrp="1"/>
          </p:cNvSpPr>
          <p:nvPr>
            <p:ph type="body" sz="half" idx="2"/>
          </p:nvPr>
        </p:nvSpPr>
        <p:spPr>
          <a:xfrm>
            <a:off x="322399" y="1153976"/>
            <a:ext cx="4504243" cy="4664408"/>
          </a:xfrm>
        </p:spPr>
        <p:txBody>
          <a:bodyPr>
            <a:normAutofit/>
          </a:bodyPr>
          <a:lstStyle/>
          <a:p>
            <a:pPr marL="342900" indent="-342900">
              <a:buFont typeface="Arial" pitchFamily="34" charset="0"/>
              <a:buChar char="•"/>
            </a:pPr>
            <a:r>
              <a:rPr lang="en-US" sz="2600" dirty="0" smtClean="0"/>
              <a:t>Your ability to share files with other devices on a network depends on several factors</a:t>
            </a:r>
          </a:p>
        </p:txBody>
      </p:sp>
      <p:pic>
        <p:nvPicPr>
          <p:cNvPr id="5" name="Picture 2" descr="An illustration with seven sections depicts the different factors governing the file sharing process. The seven factors include the following: 1. “Which devices your computer can discover.” 2.“Whether other network devices can discover your computer.” 3. &quot;Whether you are allowed to access files on other computers.” 4.“Whether you allow other computers to access files on your computer.” 5. “Which files you allow others to access.” 6. “What you are allowed to do with files on other computers.” 7.  &quot;What you allow others to do with the files they can access.&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0146" y="1407444"/>
            <a:ext cx="3910271" cy="415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7999"/>
            <a:ext cx="8032638" cy="786450"/>
          </a:xfrm>
        </p:spPr>
        <p:txBody>
          <a:bodyPr/>
          <a:lstStyle/>
          <a:p>
            <a:r>
              <a:rPr lang="en-US" dirty="0" smtClean="0"/>
              <a:t>Accessing LAN Files (1 of 2)</a:t>
            </a:r>
            <a:endParaRPr lang="en-US" dirty="0"/>
          </a:p>
        </p:txBody>
      </p:sp>
      <p:sp>
        <p:nvSpPr>
          <p:cNvPr id="4" name="Content Placeholder 3"/>
          <p:cNvSpPr>
            <a:spLocks noGrp="1"/>
          </p:cNvSpPr>
          <p:nvPr>
            <p:ph type="body" sz="half" idx="2"/>
          </p:nvPr>
        </p:nvSpPr>
        <p:spPr>
          <a:xfrm>
            <a:off x="309716" y="1120910"/>
            <a:ext cx="8642555" cy="1415844"/>
          </a:xfrm>
        </p:spPr>
        <p:txBody>
          <a:bodyPr>
            <a:normAutofit/>
          </a:bodyPr>
          <a:lstStyle/>
          <a:p>
            <a:pPr marL="342900" indent="-342900">
              <a:buFont typeface="Arial" pitchFamily="34" charset="0"/>
              <a:buChar char="•"/>
            </a:pPr>
            <a:r>
              <a:rPr lang="en-US" sz="2600" dirty="0" smtClean="0"/>
              <a:t>To see a list of devices on your network, you can use your OS’s file management utility, such or as Finder of File Explorer</a:t>
            </a:r>
          </a:p>
        </p:txBody>
      </p:sp>
      <p:pic>
        <p:nvPicPr>
          <p:cNvPr id="5" name="Picture 4" descr="An illustration with two screenshots shows the steps to find other computers on a LAN in mac and windows systems. The first screenshot of macOS Finder window shows the steps to find other computers on a LAN. The left pane of the window shows different options under the headings labeled “Favorites” and “Shared.” The supporting text pointing the shared section reads “On a Mac, Finder lists network devices under the Shared heading.” The right pane shows three folders. The second screenshot of Windows File Explorer shows the steps to find other computers on a LAN. The left pane of the window shows different locations within the computer under the headings labeled “This PC” and “Network.” The supporting text pointing the “Network” section reads “On a PC, File Explorer lists network devices under the Network heading.”"/>
          <p:cNvPicPr>
            <a:picLocks noChangeAspect="1"/>
          </p:cNvPicPr>
          <p:nvPr/>
        </p:nvPicPr>
        <p:blipFill>
          <a:blip r:embed="rId3" cstate="print"/>
          <a:srcRect t="53333"/>
          <a:stretch>
            <a:fillRect/>
          </a:stretch>
        </p:blipFill>
        <p:spPr>
          <a:xfrm>
            <a:off x="304800" y="2895600"/>
            <a:ext cx="4301777" cy="3200400"/>
          </a:xfrm>
          <a:prstGeom prst="rect">
            <a:avLst/>
          </a:prstGeom>
        </p:spPr>
      </p:pic>
      <p:pic>
        <p:nvPicPr>
          <p:cNvPr id="6" name="Picture 5" descr="An illustration with two screenshots shows the steps to find other computers on a LAN in mac and windows systems. The first screenshot of macOS Finder window shows the steps to find other computers on a LAN. The left pane of the window shows different options under the headings labeled “Favorites” and “Shared.” The supporting text pointing the shared section reads “On a Mac, Finder lists network devices under the Shared heading.” The right pane shows three folders. The second screenshot of Windows File Explorer shows the steps to find other computers on a LAN. The left pane of the window shows different locations within the computer under the headings labeled “This PC” and “Network.” The supporting text pointing the “Network” section reads “On a PC, File Explorer lists network devices under the Network heading.”"/>
          <p:cNvPicPr>
            <a:picLocks noChangeAspect="1"/>
          </p:cNvPicPr>
          <p:nvPr/>
        </p:nvPicPr>
        <p:blipFill>
          <a:blip r:embed="rId3" cstate="print"/>
          <a:srcRect b="51111"/>
          <a:stretch>
            <a:fillRect/>
          </a:stretch>
        </p:blipFill>
        <p:spPr>
          <a:xfrm>
            <a:off x="4859592" y="2931511"/>
            <a:ext cx="3962400" cy="3088289"/>
          </a:xfrm>
          <a:prstGeom prst="rect">
            <a:avLst/>
          </a:prstGeom>
        </p:spPr>
      </p:pic>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LAN Files (2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fontScale="92500" lnSpcReduction="20000"/>
          </a:bodyPr>
          <a:lstStyle/>
          <a:p>
            <a:r>
              <a:rPr lang="en-US" dirty="0"/>
              <a:t>The network utilities provided by operating systems automatically detect other devices when network discovery is turned on</a:t>
            </a:r>
          </a:p>
          <a:p>
            <a:r>
              <a:rPr lang="en-US" b="1" dirty="0"/>
              <a:t>Network discovery </a:t>
            </a:r>
            <a:r>
              <a:rPr lang="en-US" dirty="0"/>
              <a:t>is a setting that affects whether your computer can see other devices on a network, and whether your computer can be seen by others; it works in different ways on different devices</a:t>
            </a:r>
          </a:p>
          <a:p>
            <a:pPr lvl="1"/>
            <a:r>
              <a:rPr lang="en-US" sz="2600" dirty="0" smtClean="0"/>
              <a:t>Mobile devices – the OS may not offer a way to see other devices on a network</a:t>
            </a:r>
          </a:p>
          <a:p>
            <a:pPr lvl="1"/>
            <a:r>
              <a:rPr lang="en-US" sz="2600" dirty="0" smtClean="0"/>
              <a:t>Macs </a:t>
            </a:r>
            <a:r>
              <a:rPr lang="en-US" sz="2600" dirty="0"/>
              <a:t>– Macos devices have no user-modifiable network discovery settings; offers file sharing settings instead</a:t>
            </a:r>
          </a:p>
          <a:p>
            <a:pPr lvl="1"/>
            <a:r>
              <a:rPr lang="en-US" sz="2600" dirty="0"/>
              <a:t>Windows – Some OSs offer network discovery setting that allows users to turn it off or </a:t>
            </a:r>
            <a:r>
              <a:rPr lang="en-US" sz="2600" dirty="0" smtClean="0"/>
              <a:t>on</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7989"/>
            <a:ext cx="8032638" cy="752168"/>
          </a:xfrm>
        </p:spPr>
        <p:txBody>
          <a:bodyPr>
            <a:normAutofit/>
          </a:bodyPr>
          <a:lstStyle/>
          <a:p>
            <a:r>
              <a:rPr lang="en-US" dirty="0" smtClean="0"/>
              <a:t>Sharing Your Files</a:t>
            </a:r>
            <a:endParaRPr lang="en-US" dirty="0"/>
          </a:p>
        </p:txBody>
      </p:sp>
      <p:sp>
        <p:nvSpPr>
          <p:cNvPr id="4" name="Content Placeholder 3"/>
          <p:cNvSpPr>
            <a:spLocks noGrp="1"/>
          </p:cNvSpPr>
          <p:nvPr>
            <p:ph type="body" sz="half" idx="2"/>
          </p:nvPr>
        </p:nvSpPr>
        <p:spPr>
          <a:xfrm>
            <a:off x="283393" y="1085984"/>
            <a:ext cx="8627805" cy="3011454"/>
          </a:xfrm>
        </p:spPr>
        <p:txBody>
          <a:bodyPr>
            <a:normAutofit fontScale="92500" lnSpcReduction="10000"/>
          </a:bodyPr>
          <a:lstStyle/>
          <a:p>
            <a:pPr marL="342900" indent="-342900">
              <a:buFont typeface="Arial" pitchFamily="34" charset="0"/>
              <a:buChar char="•"/>
            </a:pPr>
            <a:r>
              <a:rPr lang="en-US" sz="2800" dirty="0" smtClean="0"/>
              <a:t>Permissions specify how shared files can be used</a:t>
            </a:r>
          </a:p>
          <a:p>
            <a:pPr marL="800100" lvl="2" indent="-342900">
              <a:buFont typeface="Arial" pitchFamily="34" charset="0"/>
              <a:buChar char="–"/>
            </a:pPr>
            <a:r>
              <a:rPr lang="en-US" sz="2600" dirty="0" smtClean="0"/>
              <a:t>Read and write permission – (full control) allows access for opening, viewing, modifying, and deleting files</a:t>
            </a:r>
          </a:p>
          <a:p>
            <a:pPr marL="800100" lvl="2" indent="-342900">
              <a:buFont typeface="Arial" pitchFamily="34" charset="0"/>
              <a:buChar char="–"/>
            </a:pPr>
            <a:r>
              <a:rPr lang="en-US" sz="2600" dirty="0" smtClean="0"/>
              <a:t>Read permission – allows authorized people to open a file and view it, but not modify or delete it</a:t>
            </a:r>
          </a:p>
          <a:p>
            <a:pPr marL="800100" lvl="2" indent="-342900">
              <a:buFont typeface="Arial" pitchFamily="34" charset="0"/>
              <a:buChar char="–"/>
            </a:pPr>
            <a:r>
              <a:rPr lang="en-US" sz="2600" dirty="0" smtClean="0"/>
              <a:t>Write-only permission – works like drop box, allowing people to put files in one of your folders, but not open, copy, or change any files you have stored there</a:t>
            </a:r>
          </a:p>
        </p:txBody>
      </p:sp>
      <p:pic>
        <p:nvPicPr>
          <p:cNvPr id="5" name="Picture 4" descr="An illustration with three sections depicts the tips for file sharing. The three tips listed include: 1. “Assign permissions to files.” 2. “Limit sharing to specific people.” 3. &quot;Remove sharing from files you no longer want to share” is represented by the document with a lock symbol. "/>
          <p:cNvPicPr>
            <a:picLocks noChangeAspect="1"/>
          </p:cNvPicPr>
          <p:nvPr/>
        </p:nvPicPr>
        <p:blipFill>
          <a:blip r:embed="rId3" cstate="print"/>
          <a:stretch>
            <a:fillRect/>
          </a:stretch>
        </p:blipFill>
        <p:spPr>
          <a:xfrm>
            <a:off x="1981735" y="4430848"/>
            <a:ext cx="4538148" cy="1648551"/>
          </a:xfrm>
          <a:prstGeom prst="rect">
            <a:avLst/>
          </a:prstGeom>
        </p:spPr>
      </p:pic>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Internet-Based Sharing (1 of</a:t>
            </a:r>
            <a:r>
              <a:rPr lang="en-US" baseline="0" dirty="0" smtClean="0"/>
              <a:t> 3</a:t>
            </a:r>
            <a:r>
              <a:rPr lang="en-US" dirty="0" smtClean="0"/>
              <a:t>)</a:t>
            </a:r>
            <a:endParaRPr lang="en-US" dirty="0"/>
          </a:p>
        </p:txBody>
      </p:sp>
      <p:sp>
        <p:nvSpPr>
          <p:cNvPr id="3" name="Content Placeholder 1"/>
          <p:cNvSpPr>
            <a:spLocks noGrp="1"/>
          </p:cNvSpPr>
          <p:nvPr>
            <p:ph type="body" idx="4294967295"/>
          </p:nvPr>
        </p:nvSpPr>
        <p:spPr>
          <a:xfrm>
            <a:off x="228600" y="1295400"/>
            <a:ext cx="8763000" cy="4830763"/>
          </a:xfrm>
        </p:spPr>
        <p:txBody>
          <a:bodyPr>
            <a:normAutofit/>
          </a:bodyPr>
          <a:lstStyle/>
          <a:p>
            <a:r>
              <a:rPr lang="en-US" sz="2600" b="1" dirty="0"/>
              <a:t>FTP</a:t>
            </a:r>
            <a:r>
              <a:rPr lang="en-US" sz="2600" dirty="0"/>
              <a:t> (File Transfer Protocol) provides a way to transfer files from one computer to another over any TCP/IP network, such as a LAN or the Internet</a:t>
            </a:r>
          </a:p>
          <a:p>
            <a:r>
              <a:rPr lang="en-US" sz="2600" dirty="0"/>
              <a:t>You can access FTP servers with FTP client software, such as FileZilla, or with a browser</a:t>
            </a:r>
          </a:p>
          <a:p>
            <a:r>
              <a:rPr lang="en-US" sz="2600" dirty="0"/>
              <a:t>Dropbox and similar </a:t>
            </a:r>
            <a:r>
              <a:rPr lang="en-US" sz="2600" b="1" dirty="0"/>
              <a:t>file hosting services </a:t>
            </a:r>
            <a:r>
              <a:rPr lang="en-US" sz="2600" dirty="0"/>
              <a:t>store files in the </a:t>
            </a:r>
            <a:r>
              <a:rPr lang="en-US" sz="2600" dirty="0" smtClean="0"/>
              <a:t>cloud</a:t>
            </a:r>
            <a:endParaRPr lang="en-US" sz="2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6045</Words>
  <Application>Microsoft Office PowerPoint</Application>
  <PresentationFormat>On-screen Show (4:3)</PresentationFormat>
  <Paragraphs>537</Paragraphs>
  <Slides>105</Slides>
  <Notes>102</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Sample</vt:lpstr>
      <vt:lpstr>Computer Concepts 2018</vt:lpstr>
      <vt:lpstr>Module Contents</vt:lpstr>
      <vt:lpstr>Section A: Network Basics</vt:lpstr>
      <vt:lpstr>Section A: Objectives (1 of 2)</vt:lpstr>
      <vt:lpstr>Section A: Objectives (2 of 2)</vt:lpstr>
      <vt:lpstr>Communication Systems (1 of 5)</vt:lpstr>
      <vt:lpstr>Communication Systems (2 of 5)</vt:lpstr>
      <vt:lpstr>Communication Systems (3 of 5)</vt:lpstr>
      <vt:lpstr>Communication Systems (4 of 5)</vt:lpstr>
      <vt:lpstr>Communication Systems (5 of 5)</vt:lpstr>
      <vt:lpstr>Communication Channels (1 of 10)</vt:lpstr>
      <vt:lpstr>Communication Channels (2 of 10)</vt:lpstr>
      <vt:lpstr>Communication Channels (3 of 10)</vt:lpstr>
      <vt:lpstr>Communication Channels (4 of 10)</vt:lpstr>
      <vt:lpstr>Communication Channels (5 of 10)</vt:lpstr>
      <vt:lpstr>Communication Channels (6 of 10)</vt:lpstr>
      <vt:lpstr>Communication Channels (7 of 10)</vt:lpstr>
      <vt:lpstr>Communication Channels (8 of 10)</vt:lpstr>
      <vt:lpstr>Communication Channels (9 of 10)</vt:lpstr>
      <vt:lpstr>Communication Channels (10 of 10)</vt:lpstr>
      <vt:lpstr>Network Topology (1 of 2)</vt:lpstr>
      <vt:lpstr>Network Topology (2 of 2)</vt:lpstr>
      <vt:lpstr>Network Nodes (1 of 3)</vt:lpstr>
      <vt:lpstr>Network Nodes (2 of 3)</vt:lpstr>
      <vt:lpstr>Network Nodes (3 of 3)</vt:lpstr>
      <vt:lpstr>Communication Protocols (1 of 3)</vt:lpstr>
      <vt:lpstr>Communication Protocols (2 of 3)</vt:lpstr>
      <vt:lpstr>Communication Protocols (3 of 3)</vt:lpstr>
      <vt:lpstr>Section B: The Internet</vt:lpstr>
      <vt:lpstr>Section B: Objectives (1 of 2)</vt:lpstr>
      <vt:lpstr>Section B: Objectives (2 of 2)</vt:lpstr>
      <vt:lpstr>Background (1 of 5)</vt:lpstr>
      <vt:lpstr>Background (2 of 5)</vt:lpstr>
      <vt:lpstr>Background (3 of 5)</vt:lpstr>
      <vt:lpstr>Background (4 of 5)</vt:lpstr>
      <vt:lpstr>Background (5 of 5)</vt:lpstr>
      <vt:lpstr>Internet Infrastructure (1 of 3)</vt:lpstr>
      <vt:lpstr>Internet Infrastructure (2 of 3)</vt:lpstr>
      <vt:lpstr>Internet Infrastructure (3 of 3)</vt:lpstr>
      <vt:lpstr>Packets (1 of 6)</vt:lpstr>
      <vt:lpstr>Packets (2 of 6)</vt:lpstr>
      <vt:lpstr>Packets (3 of 6)</vt:lpstr>
      <vt:lpstr>Packets (4 of 6)</vt:lpstr>
      <vt:lpstr>Packets (5 of 6)</vt:lpstr>
      <vt:lpstr>Packets (6 of 6)</vt:lpstr>
      <vt:lpstr>Internet Addresses (1 of 3)</vt:lpstr>
      <vt:lpstr>Internet Addresses (2 of 3)</vt:lpstr>
      <vt:lpstr>Internet Addresses (3 of 3)</vt:lpstr>
      <vt:lpstr>Domain Names (1 of 3)</vt:lpstr>
      <vt:lpstr>Domain Names (2 of 3)</vt:lpstr>
      <vt:lpstr>Domain Names (3 of 3)</vt:lpstr>
      <vt:lpstr>Section C: Internet Access</vt:lpstr>
      <vt:lpstr>Section C: Objectives (1 of 2)</vt:lpstr>
      <vt:lpstr>Section C: Objectives (2 of 2)</vt:lpstr>
      <vt:lpstr>Connection Basics (1 of 7)</vt:lpstr>
      <vt:lpstr>Connection Basics (2 of 7)</vt:lpstr>
      <vt:lpstr>Connection Basics (3 of 7)</vt:lpstr>
      <vt:lpstr>Connection Basics (4 of 7)</vt:lpstr>
      <vt:lpstr>Connection Basics (5 of 7)</vt:lpstr>
      <vt:lpstr>Connection Basics (6 of 7)</vt:lpstr>
      <vt:lpstr>Connection Basics (7 of 7)</vt:lpstr>
      <vt:lpstr>Cable Internet Service (1 of 2)</vt:lpstr>
      <vt:lpstr>Cable Internet Service (2 of 2)</vt:lpstr>
      <vt:lpstr>Telephone Network Internet Service (1 of 4)</vt:lpstr>
      <vt:lpstr>Telephone Network Internet Service (2 of 4)</vt:lpstr>
      <vt:lpstr>Telephone Network Internet Service (2 of 3)</vt:lpstr>
      <vt:lpstr>Telephone Network Internet Service (3 of 3)</vt:lpstr>
      <vt:lpstr>Satellite Internet Service</vt:lpstr>
      <vt:lpstr>Mobile Broadband Service (1 of 3)</vt:lpstr>
      <vt:lpstr>Mobile Broadband Service (2 of 3)</vt:lpstr>
      <vt:lpstr>Mobile Broadband Service (3 of 3)</vt:lpstr>
      <vt:lpstr>Wi-Fi Hotspots (1 of 3)</vt:lpstr>
      <vt:lpstr>Wi-Fi Hotspots (2 of 3)</vt:lpstr>
      <vt:lpstr>Wi-Fi Hotspots (3 of 3)</vt:lpstr>
      <vt:lpstr>Section D: Local Area Networks</vt:lpstr>
      <vt:lpstr>Section D: Objectives (1 of 2)</vt:lpstr>
      <vt:lpstr>Section D: Objectives (2 of 2)</vt:lpstr>
      <vt:lpstr>LAN Basics (1 of 2)</vt:lpstr>
      <vt:lpstr>LAN Basics (2 of 2)</vt:lpstr>
      <vt:lpstr>Ethernet (1 of 4)</vt:lpstr>
      <vt:lpstr>Ethernet (2 of 4)</vt:lpstr>
      <vt:lpstr>Ethernet (3 of 4)</vt:lpstr>
      <vt:lpstr>Ethernet (4 of 4)</vt:lpstr>
      <vt:lpstr>Wi-Fi (1 of 2)</vt:lpstr>
      <vt:lpstr>Wi-Fi (2 of 2)</vt:lpstr>
      <vt:lpstr>Set Up Your Own Network (1 of 2)</vt:lpstr>
      <vt:lpstr>Set Up Your Own Network (2 of 2)</vt:lpstr>
      <vt:lpstr>Network Monitoring</vt:lpstr>
      <vt:lpstr>IoT Networks (1 of 2)</vt:lpstr>
      <vt:lpstr>IoT Networks (2 of 2)</vt:lpstr>
      <vt:lpstr>Section E: File Sharing</vt:lpstr>
      <vt:lpstr>Section E: Objectives (1 of 2)</vt:lpstr>
      <vt:lpstr>Section E: Objectives (2 of 2)</vt:lpstr>
      <vt:lpstr>File Sharing Basics (1 of 2)</vt:lpstr>
      <vt:lpstr>File Sharing Basics (2 of 2)</vt:lpstr>
      <vt:lpstr>Accessing LAN Files (1 of 2)</vt:lpstr>
      <vt:lpstr>Accessing LAN Files (2 of 2)</vt:lpstr>
      <vt:lpstr>Sharing Your Files</vt:lpstr>
      <vt:lpstr>Internet-Based Sharing (1 of 3)</vt:lpstr>
      <vt:lpstr>Internet-Based Sharing (2 of 3)</vt:lpstr>
      <vt:lpstr>Internet-Based Sharing (3 of 3)</vt:lpstr>
      <vt:lpstr>Torrents (1 of 4)</vt:lpstr>
      <vt:lpstr>Torrents (2 of 4)</vt:lpstr>
      <vt:lpstr>Torrents (3 of 4)</vt:lpstr>
      <vt:lpstr>Torrents (4 of 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Networks</dc:title>
  <dc:creator/>
  <cp:lastModifiedBy/>
  <cp:revision>1</cp:revision>
  <dcterms:created xsi:type="dcterms:W3CDTF">2015-05-25T16:21:36Z</dcterms:created>
  <dcterms:modified xsi:type="dcterms:W3CDTF">2017-09-22T11:32:04Z</dcterms:modified>
</cp:coreProperties>
</file>